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notesMasterIdLst>
    <p:notesMasterId r:id="rId59"/>
  </p:notesMasterIdLst>
  <p:handoutMasterIdLst>
    <p:handoutMasterId r:id="rId60"/>
  </p:handoutMasterIdLst>
  <p:sldIdLst>
    <p:sldId id="272" r:id="rId3"/>
    <p:sldId id="266" r:id="rId4"/>
    <p:sldId id="1724" r:id="rId5"/>
    <p:sldId id="1725" r:id="rId6"/>
    <p:sldId id="1731" r:id="rId7"/>
    <p:sldId id="280" r:id="rId8"/>
    <p:sldId id="1726" r:id="rId9"/>
    <p:sldId id="1729" r:id="rId10"/>
    <p:sldId id="1728" r:id="rId11"/>
    <p:sldId id="1730" r:id="rId12"/>
    <p:sldId id="1727" r:id="rId13"/>
    <p:sldId id="1733" r:id="rId14"/>
    <p:sldId id="1766" r:id="rId15"/>
    <p:sldId id="1734" r:id="rId16"/>
    <p:sldId id="1732" r:id="rId17"/>
    <p:sldId id="1736" r:id="rId18"/>
    <p:sldId id="1737" r:id="rId19"/>
    <p:sldId id="1738" r:id="rId20"/>
    <p:sldId id="1739" r:id="rId21"/>
    <p:sldId id="1735" r:id="rId22"/>
    <p:sldId id="1741" r:id="rId23"/>
    <p:sldId id="1743" r:id="rId24"/>
    <p:sldId id="1742" r:id="rId25"/>
    <p:sldId id="1740" r:id="rId26"/>
    <p:sldId id="1745" r:id="rId27"/>
    <p:sldId id="1746" r:id="rId28"/>
    <p:sldId id="1748" r:id="rId29"/>
    <p:sldId id="1747" r:id="rId30"/>
    <p:sldId id="1749" r:id="rId31"/>
    <p:sldId id="1750" r:id="rId32"/>
    <p:sldId id="1751" r:id="rId33"/>
    <p:sldId id="1752" r:id="rId34"/>
    <p:sldId id="1753" r:id="rId35"/>
    <p:sldId id="1754" r:id="rId36"/>
    <p:sldId id="1755" r:id="rId37"/>
    <p:sldId id="1757" r:id="rId38"/>
    <p:sldId id="1756" r:id="rId39"/>
    <p:sldId id="1758" r:id="rId40"/>
    <p:sldId id="1759" r:id="rId41"/>
    <p:sldId id="1760" r:id="rId42"/>
    <p:sldId id="1762" r:id="rId43"/>
    <p:sldId id="1761" r:id="rId44"/>
    <p:sldId id="1763" r:id="rId45"/>
    <p:sldId id="1776" r:id="rId46"/>
    <p:sldId id="1764" r:id="rId47"/>
    <p:sldId id="1765" r:id="rId48"/>
    <p:sldId id="1744" r:id="rId49"/>
    <p:sldId id="1767" r:id="rId50"/>
    <p:sldId id="1768" r:id="rId51"/>
    <p:sldId id="1769" r:id="rId52"/>
    <p:sldId id="1770" r:id="rId53"/>
    <p:sldId id="1771" r:id="rId54"/>
    <p:sldId id="1772" r:id="rId55"/>
    <p:sldId id="1773" r:id="rId56"/>
    <p:sldId id="1774" r:id="rId57"/>
    <p:sldId id="1775" r:id="rId58"/>
  </p:sldIdLst>
  <p:sldSz cx="12192000" cy="6858000"/>
  <p:notesSz cx="6858000" cy="9144000"/>
  <p:custDataLst>
    <p:tags r:id="rId6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72"/>
          </p14:sldIdLst>
        </p14:section>
        <p14:section name="目录与章节过渡" id="{847108E3-22F3-4CD9-A82A-834291DC17F4}">
          <p14:sldIdLst/>
        </p14:section>
        <p14:section name="内容页" id="{EB11151C-0E14-47B0-8218-1431BF894351}">
          <p14:sldIdLst>
            <p14:sldId id="266"/>
            <p14:sldId id="1724"/>
            <p14:sldId id="1725"/>
            <p14:sldId id="1731"/>
            <p14:sldId id="280"/>
            <p14:sldId id="1726"/>
            <p14:sldId id="1729"/>
            <p14:sldId id="1728"/>
            <p14:sldId id="1730"/>
            <p14:sldId id="1727"/>
            <p14:sldId id="1733"/>
            <p14:sldId id="1766"/>
            <p14:sldId id="1734"/>
            <p14:sldId id="1732"/>
            <p14:sldId id="1736"/>
            <p14:sldId id="1737"/>
            <p14:sldId id="1738"/>
            <p14:sldId id="1739"/>
            <p14:sldId id="1735"/>
            <p14:sldId id="1741"/>
            <p14:sldId id="1743"/>
            <p14:sldId id="1742"/>
            <p14:sldId id="1740"/>
            <p14:sldId id="1745"/>
            <p14:sldId id="1746"/>
            <p14:sldId id="1748"/>
            <p14:sldId id="1747"/>
            <p14:sldId id="1749"/>
            <p14:sldId id="1750"/>
            <p14:sldId id="1751"/>
            <p14:sldId id="1752"/>
            <p14:sldId id="1753"/>
            <p14:sldId id="1754"/>
            <p14:sldId id="1755"/>
            <p14:sldId id="1757"/>
            <p14:sldId id="1756"/>
            <p14:sldId id="1758"/>
            <p14:sldId id="1759"/>
            <p14:sldId id="1760"/>
            <p14:sldId id="1762"/>
            <p14:sldId id="1761"/>
            <p14:sldId id="1763"/>
            <p14:sldId id="1776"/>
            <p14:sldId id="1764"/>
            <p14:sldId id="1765"/>
            <p14:sldId id="1744"/>
            <p14:sldId id="1767"/>
            <p14:sldId id="1768"/>
            <p14:sldId id="1769"/>
            <p14:sldId id="1770"/>
            <p14:sldId id="1771"/>
            <p14:sldId id="1772"/>
            <p14:sldId id="1773"/>
            <p14:sldId id="1774"/>
            <p14:sldId id="1775"/>
          </p14:sldIdLst>
        </p14:section>
        <p14:section name="封底" id="{843E591D-6EE2-4691-951C-C0C689F22170}">
          <p14:sldIdLst/>
        </p14:section>
        <p14:section name="配色与字体" id="{3D97B63B-D70E-4F27-8A27-3FF98FBB7258}">
          <p14:sldIdLst/>
        </p14:section>
        <p14:section name="图标" id="{256EF24B-5FA9-4838-AFAB-30B46CBE188B}">
          <p14:sldIdLst/>
        </p14:section>
      </p14:sectionLst>
    </p:ext>
    <p:ext uri="{EFAFB233-063F-42B5-8137-9DF3F51BA10A}">
      <p15:sldGuideLst xmlns:p15="http://schemas.microsoft.com/office/powerpoint/2012/main">
        <p15:guide id="4" pos="3863"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62" autoAdjust="0"/>
    <p:restoredTop sz="92906" autoAdjust="0"/>
  </p:normalViewPr>
  <p:slideViewPr>
    <p:cSldViewPr snapToGrid="0" showGuides="1">
      <p:cViewPr varScale="1">
        <p:scale>
          <a:sx n="117" d="100"/>
          <a:sy n="117" d="100"/>
        </p:scale>
        <p:origin x="456" y="176"/>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showGuides="1">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tags" Target="tags/tag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08DB251-D803-4475-8281-4947A89E79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C6218A5-2289-4813-A341-6263B16CBA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2022/9/27</a:t>
            </a:fld>
            <a:endParaRPr lang="zh-CN" altLang="en-US"/>
          </a:p>
        </p:txBody>
      </p:sp>
      <p:sp>
        <p:nvSpPr>
          <p:cNvPr id="4" name="页脚占位符 3">
            <a:extLst>
              <a:ext uri="{FF2B5EF4-FFF2-40B4-BE49-F238E27FC236}">
                <a16:creationId xmlns:a16="http://schemas.microsoft.com/office/drawing/2014/main" id="{597CE9A9-1C60-4F0A-AA63-4467F58DE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1EA911-14C2-4254-9079-FD9EC1C139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26884180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png>
</file>

<file path=ppt/media/image40.png>
</file>

<file path=ppt/media/image41.png>
</file>

<file path=ppt/media/image42.jpeg>
</file>

<file path=ppt/media/image4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2022/9/27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extLst>
      <p:ext uri="{BB962C8B-B14F-4D97-AF65-F5344CB8AC3E}">
        <p14:creationId xmlns:p14="http://schemas.microsoft.com/office/powerpoint/2010/main" val="932241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15</a:t>
            </a:fld>
            <a:endParaRPr lang="zh-CN" altLang="en-US"/>
          </a:p>
        </p:txBody>
      </p:sp>
    </p:spTree>
    <p:extLst>
      <p:ext uri="{BB962C8B-B14F-4D97-AF65-F5344CB8AC3E}">
        <p14:creationId xmlns:p14="http://schemas.microsoft.com/office/powerpoint/2010/main" val="32390090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36</a:t>
            </a:fld>
            <a:endParaRPr lang="zh-CN" altLang="en-US"/>
          </a:p>
        </p:txBody>
      </p:sp>
    </p:spTree>
    <p:extLst>
      <p:ext uri="{BB962C8B-B14F-4D97-AF65-F5344CB8AC3E}">
        <p14:creationId xmlns:p14="http://schemas.microsoft.com/office/powerpoint/2010/main" val="16276670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37</a:t>
            </a:fld>
            <a:endParaRPr lang="zh-CN" altLang="en-US"/>
          </a:p>
        </p:txBody>
      </p:sp>
    </p:spTree>
    <p:extLst>
      <p:ext uri="{BB962C8B-B14F-4D97-AF65-F5344CB8AC3E}">
        <p14:creationId xmlns:p14="http://schemas.microsoft.com/office/powerpoint/2010/main" val="3241247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38</a:t>
            </a:fld>
            <a:endParaRPr lang="zh-CN" altLang="en-US"/>
          </a:p>
        </p:txBody>
      </p:sp>
    </p:spTree>
    <p:extLst>
      <p:ext uri="{BB962C8B-B14F-4D97-AF65-F5344CB8AC3E}">
        <p14:creationId xmlns:p14="http://schemas.microsoft.com/office/powerpoint/2010/main" val="37345602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39</a:t>
            </a:fld>
            <a:endParaRPr lang="zh-CN" altLang="en-US"/>
          </a:p>
        </p:txBody>
      </p:sp>
    </p:spTree>
    <p:extLst>
      <p:ext uri="{BB962C8B-B14F-4D97-AF65-F5344CB8AC3E}">
        <p14:creationId xmlns:p14="http://schemas.microsoft.com/office/powerpoint/2010/main" val="3019857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40</a:t>
            </a:fld>
            <a:endParaRPr lang="zh-CN" altLang="en-US"/>
          </a:p>
        </p:txBody>
      </p:sp>
    </p:spTree>
    <p:extLst>
      <p:ext uri="{BB962C8B-B14F-4D97-AF65-F5344CB8AC3E}">
        <p14:creationId xmlns:p14="http://schemas.microsoft.com/office/powerpoint/2010/main" val="407961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41</a:t>
            </a:fld>
            <a:endParaRPr lang="zh-CN" altLang="en-US"/>
          </a:p>
        </p:txBody>
      </p:sp>
    </p:spTree>
    <p:extLst>
      <p:ext uri="{BB962C8B-B14F-4D97-AF65-F5344CB8AC3E}">
        <p14:creationId xmlns:p14="http://schemas.microsoft.com/office/powerpoint/2010/main" val="947232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42</a:t>
            </a:fld>
            <a:endParaRPr lang="zh-CN" altLang="en-US"/>
          </a:p>
        </p:txBody>
      </p:sp>
    </p:spTree>
    <p:extLst>
      <p:ext uri="{BB962C8B-B14F-4D97-AF65-F5344CB8AC3E}">
        <p14:creationId xmlns:p14="http://schemas.microsoft.com/office/powerpoint/2010/main" val="6488178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43</a:t>
            </a:fld>
            <a:endParaRPr lang="zh-CN" altLang="en-US"/>
          </a:p>
        </p:txBody>
      </p:sp>
    </p:spTree>
    <p:extLst>
      <p:ext uri="{BB962C8B-B14F-4D97-AF65-F5344CB8AC3E}">
        <p14:creationId xmlns:p14="http://schemas.microsoft.com/office/powerpoint/2010/main" val="6632248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44</a:t>
            </a:fld>
            <a:endParaRPr lang="zh-CN" altLang="en-US"/>
          </a:p>
        </p:txBody>
      </p:sp>
    </p:spTree>
    <p:extLst>
      <p:ext uri="{BB962C8B-B14F-4D97-AF65-F5344CB8AC3E}">
        <p14:creationId xmlns:p14="http://schemas.microsoft.com/office/powerpoint/2010/main" val="25789183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45</a:t>
            </a:fld>
            <a:endParaRPr lang="zh-CN" altLang="en-US"/>
          </a:p>
        </p:txBody>
      </p:sp>
    </p:spTree>
    <p:extLst>
      <p:ext uri="{BB962C8B-B14F-4D97-AF65-F5344CB8AC3E}">
        <p14:creationId xmlns:p14="http://schemas.microsoft.com/office/powerpoint/2010/main" val="1527126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28</a:t>
            </a:fld>
            <a:endParaRPr lang="zh-CN" altLang="en-US"/>
          </a:p>
        </p:txBody>
      </p:sp>
    </p:spTree>
    <p:extLst>
      <p:ext uri="{BB962C8B-B14F-4D97-AF65-F5344CB8AC3E}">
        <p14:creationId xmlns:p14="http://schemas.microsoft.com/office/powerpoint/2010/main" val="2986593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56</a:t>
            </a:fld>
            <a:endParaRPr lang="zh-CN" altLang="en-US"/>
          </a:p>
        </p:txBody>
      </p:sp>
    </p:spTree>
    <p:extLst>
      <p:ext uri="{BB962C8B-B14F-4D97-AF65-F5344CB8AC3E}">
        <p14:creationId xmlns:p14="http://schemas.microsoft.com/office/powerpoint/2010/main" val="3040393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29</a:t>
            </a:fld>
            <a:endParaRPr lang="zh-CN" altLang="en-US"/>
          </a:p>
        </p:txBody>
      </p:sp>
    </p:spTree>
    <p:extLst>
      <p:ext uri="{BB962C8B-B14F-4D97-AF65-F5344CB8AC3E}">
        <p14:creationId xmlns:p14="http://schemas.microsoft.com/office/powerpoint/2010/main" val="2200162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30</a:t>
            </a:fld>
            <a:endParaRPr lang="zh-CN" altLang="en-US"/>
          </a:p>
        </p:txBody>
      </p:sp>
    </p:spTree>
    <p:extLst>
      <p:ext uri="{BB962C8B-B14F-4D97-AF65-F5344CB8AC3E}">
        <p14:creationId xmlns:p14="http://schemas.microsoft.com/office/powerpoint/2010/main" val="294483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31</a:t>
            </a:fld>
            <a:endParaRPr lang="zh-CN" altLang="en-US"/>
          </a:p>
        </p:txBody>
      </p:sp>
    </p:spTree>
    <p:extLst>
      <p:ext uri="{BB962C8B-B14F-4D97-AF65-F5344CB8AC3E}">
        <p14:creationId xmlns:p14="http://schemas.microsoft.com/office/powerpoint/2010/main" val="38139864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32</a:t>
            </a:fld>
            <a:endParaRPr lang="zh-CN" altLang="en-US"/>
          </a:p>
        </p:txBody>
      </p:sp>
    </p:spTree>
    <p:extLst>
      <p:ext uri="{BB962C8B-B14F-4D97-AF65-F5344CB8AC3E}">
        <p14:creationId xmlns:p14="http://schemas.microsoft.com/office/powerpoint/2010/main" val="587881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33</a:t>
            </a:fld>
            <a:endParaRPr lang="zh-CN" altLang="en-US"/>
          </a:p>
        </p:txBody>
      </p:sp>
    </p:spTree>
    <p:extLst>
      <p:ext uri="{BB962C8B-B14F-4D97-AF65-F5344CB8AC3E}">
        <p14:creationId xmlns:p14="http://schemas.microsoft.com/office/powerpoint/2010/main" val="16830438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34</a:t>
            </a:fld>
            <a:endParaRPr lang="zh-CN" altLang="en-US"/>
          </a:p>
        </p:txBody>
      </p:sp>
    </p:spTree>
    <p:extLst>
      <p:ext uri="{BB962C8B-B14F-4D97-AF65-F5344CB8AC3E}">
        <p14:creationId xmlns:p14="http://schemas.microsoft.com/office/powerpoint/2010/main" val="8377310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35</a:t>
            </a:fld>
            <a:endParaRPr lang="zh-CN" altLang="en-US"/>
          </a:p>
        </p:txBody>
      </p:sp>
    </p:spTree>
    <p:extLst>
      <p:ext uri="{BB962C8B-B14F-4D97-AF65-F5344CB8AC3E}">
        <p14:creationId xmlns:p14="http://schemas.microsoft.com/office/powerpoint/2010/main" val="21794274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AF7A6D04-2810-44D7-A07D-0AA2596107F1}"/>
              </a:ext>
            </a:extLst>
          </p:cNvPr>
          <p:cNvGrpSpPr/>
          <p:nvPr userDrawn="1"/>
        </p:nvGrpSpPr>
        <p:grpSpPr>
          <a:xfrm>
            <a:off x="3352562" y="6244170"/>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a:extLst>
              <a:ext uri="{FF2B5EF4-FFF2-40B4-BE49-F238E27FC236}">
                <a16:creationId xmlns:a16="http://schemas.microsoft.com/office/drawing/2014/main" id="{F6E58E8B-64DD-4CB6-9A0A-016E581D3E4C}"/>
              </a:ext>
            </a:extLst>
          </p:cNvPr>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443D3B54-A2E0-47EA-82F0-8A5C219B17CC}"/>
              </a:ext>
            </a:extLst>
          </p:cNvPr>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92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AABAA2F6-CE8B-4D0C-9DA1-7AFD8C0E1F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a:extLst>
              <a:ext uri="{FF2B5EF4-FFF2-40B4-BE49-F238E27FC236}">
                <a16:creationId xmlns:a16="http://schemas.microsoft.com/office/drawing/2014/main" id="{55B5EF86-CD68-45F5-B469-E0C751A7F1CE}"/>
              </a:ext>
            </a:extLst>
          </p:cNvPr>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7" name="图片 6" descr="图片包含 户外, 标牌, 黑色&#10;&#10;自动生成的说明">
            <a:extLst>
              <a:ext uri="{FF2B5EF4-FFF2-40B4-BE49-F238E27FC236}">
                <a16:creationId xmlns:a16="http://schemas.microsoft.com/office/drawing/2014/main" id="{BBD19A13-D175-4468-834D-FE213A533AB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a:extLst>
              <a:ext uri="{FF2B5EF4-FFF2-40B4-BE49-F238E27FC236}">
                <a16:creationId xmlns:a16="http://schemas.microsoft.com/office/drawing/2014/main" id="{2FF6FEE6-2A34-4756-8F6B-3232EC375278}"/>
              </a:ext>
            </a:extLst>
          </p:cNvPr>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a:extLst>
              <a:ext uri="{FF2B5EF4-FFF2-40B4-BE49-F238E27FC236}">
                <a16:creationId xmlns:a16="http://schemas.microsoft.com/office/drawing/2014/main" id="{93235BFC-8F08-4C25-988C-FCB706C52ACD}"/>
              </a:ext>
            </a:extLst>
          </p:cNvPr>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A14A4014-5A08-40D8-A5CC-B2FF9962A739}"/>
              </a:ext>
            </a:extLst>
          </p:cNvPr>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72C3C1CA-869D-4F70-8C72-BC72214F5E64}"/>
              </a:ext>
            </a:extLst>
          </p:cNvPr>
          <p:cNvPicPr>
            <a:picLocks noChangeAspect="1"/>
          </p:cNvPicPr>
          <p:nvPr userDrawn="1"/>
        </p:nvPicPr>
        <p:blipFill rotWithShape="1">
          <a:blip r:embed="rId5"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12322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a:extLst>
              <a:ext uri="{FF2B5EF4-FFF2-40B4-BE49-F238E27FC236}">
                <a16:creationId xmlns:a16="http://schemas.microsoft.com/office/drawing/2014/main" id="{59C76395-F18A-42DC-A156-F93BFCD8E486}"/>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a:extLst>
              <a:ext uri="{FF2B5EF4-FFF2-40B4-BE49-F238E27FC236}">
                <a16:creationId xmlns:a16="http://schemas.microsoft.com/office/drawing/2014/main" id="{EC48E4B1-8892-4D66-885C-B3B81823AF7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a:extLst>
              <a:ext uri="{FF2B5EF4-FFF2-40B4-BE49-F238E27FC236}">
                <a16:creationId xmlns:a16="http://schemas.microsoft.com/office/drawing/2014/main" id="{12079C22-C965-4A93-8C7F-F7C26F71D8DF}"/>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12618407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a:extLst>
              <a:ext uri="{FF2B5EF4-FFF2-40B4-BE49-F238E27FC236}">
                <a16:creationId xmlns:a16="http://schemas.microsoft.com/office/drawing/2014/main" id="{B5861CDE-5CCC-4EC9-AAE6-4DDC185E1B6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a:extLst>
              <a:ext uri="{FF2B5EF4-FFF2-40B4-BE49-F238E27FC236}">
                <a16:creationId xmlns:a16="http://schemas.microsoft.com/office/drawing/2014/main" id="{697B15C4-0524-4A21-A6CE-F7DA7DA15B84}"/>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27418082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a:extLst>
              <a:ext uri="{FF2B5EF4-FFF2-40B4-BE49-F238E27FC236}">
                <a16:creationId xmlns:a16="http://schemas.microsoft.com/office/drawing/2014/main" id="{3D05038B-8A32-4BD0-A068-AFE03E6FF8D3}"/>
              </a:ext>
            </a:extLst>
          </p:cNvPr>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a:extLst>
              <a:ext uri="{FF2B5EF4-FFF2-40B4-BE49-F238E27FC236}">
                <a16:creationId xmlns:a16="http://schemas.microsoft.com/office/drawing/2014/main" id="{709B0529-EE67-44AA-BAF8-7E78156B3DE4}"/>
              </a:ext>
            </a:extLst>
          </p:cNvPr>
          <p:cNvPicPr>
            <a:picLocks noChangeAspect="1"/>
          </p:cNvPicPr>
          <p:nvPr userDrawn="1"/>
        </p:nvPicPr>
        <p:blipFill rotWithShape="1">
          <a:blip r:embed="rId2">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pic>
        <p:nvPicPr>
          <p:cNvPr id="5" name="图片 4">
            <a:extLst>
              <a:ext uri="{FF2B5EF4-FFF2-40B4-BE49-F238E27FC236}">
                <a16:creationId xmlns:a16="http://schemas.microsoft.com/office/drawing/2014/main" id="{DFA12E6D-1EC4-4BB8-BCAB-668C213B8F5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a:extLst>
              <a:ext uri="{FF2B5EF4-FFF2-40B4-BE49-F238E27FC236}">
                <a16:creationId xmlns:a16="http://schemas.microsoft.com/office/drawing/2014/main" id="{5B543617-7E5E-4360-A155-0CA2B7AF9E10}"/>
              </a:ext>
            </a:extLst>
          </p:cNvPr>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4">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extLst>
      <p:ext uri="{BB962C8B-B14F-4D97-AF65-F5344CB8AC3E}">
        <p14:creationId xmlns:p14="http://schemas.microsoft.com/office/powerpoint/2010/main" val="4187296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3774908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a:extLst>
              <a:ext uri="{FF2B5EF4-FFF2-40B4-BE49-F238E27FC236}">
                <a16:creationId xmlns:a16="http://schemas.microsoft.com/office/drawing/2014/main" id="{0E7CEFF4-3933-40D2-928B-A28B021C14B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88762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3968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1843012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ECA0A7A8-52A5-4508-9B7C-8E9F070AF3A8}"/>
              </a:ext>
            </a:extLst>
          </p:cNvPr>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3E0947F5-F302-4DA0-B1F5-30EE10CF1F22}"/>
              </a:ext>
            </a:extLst>
          </p:cNvPr>
          <p:cNvGrpSpPr/>
          <p:nvPr userDrawn="1"/>
        </p:nvGrpSpPr>
        <p:grpSpPr>
          <a:xfrm>
            <a:off x="3352562" y="6252715"/>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9357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a:extLst>
              <a:ext uri="{FF2B5EF4-FFF2-40B4-BE49-F238E27FC236}">
                <a16:creationId xmlns:a16="http://schemas.microsoft.com/office/drawing/2014/main" id="{32C61E04-9C57-4412-9EA5-8082A6789B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a:extLst>
              <a:ext uri="{FF2B5EF4-FFF2-40B4-BE49-F238E27FC236}">
                <a16:creationId xmlns:a16="http://schemas.microsoft.com/office/drawing/2014/main" id="{C5A6C460-C718-4155-A390-E0273AFCB62A}"/>
              </a:ext>
            </a:extLst>
          </p:cNvPr>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a:extLst>
              <a:ext uri="{FF2B5EF4-FFF2-40B4-BE49-F238E27FC236}">
                <a16:creationId xmlns:a16="http://schemas.microsoft.com/office/drawing/2014/main" id="{73862409-EB7F-40D8-9600-B7C8CE927E66}"/>
              </a:ext>
            </a:extLst>
          </p:cNvPr>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a:extLst>
              <a:ext uri="{FF2B5EF4-FFF2-40B4-BE49-F238E27FC236}">
                <a16:creationId xmlns:a16="http://schemas.microsoft.com/office/drawing/2014/main" id="{1A63D107-02BD-4A0D-9132-36E8D944F421}"/>
              </a:ext>
            </a:extLst>
          </p:cNvPr>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a:extLst>
              <a:ext uri="{FF2B5EF4-FFF2-40B4-BE49-F238E27FC236}">
                <a16:creationId xmlns:a16="http://schemas.microsoft.com/office/drawing/2014/main" id="{3D92EBD5-2225-4D92-B6FB-5F42D4CF9A7C}"/>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a:extLst>
              <a:ext uri="{FF2B5EF4-FFF2-40B4-BE49-F238E27FC236}">
                <a16:creationId xmlns:a16="http://schemas.microsoft.com/office/drawing/2014/main" id="{7F038EC1-5530-4400-9F4D-38CB7EE61EE1}"/>
              </a:ext>
            </a:extLst>
          </p:cNvPr>
          <p:cNvPicPr>
            <a:picLocks noChangeAspect="1"/>
          </p:cNvPicPr>
          <p:nvPr userDrawn="1"/>
        </p:nvPicPr>
        <p:blipFill rotWithShape="1">
          <a:blip r:embed="rId6"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2419962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7C66039A-3D15-4D27-8FD3-6ADF01C340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a:extLst>
              <a:ext uri="{FF2B5EF4-FFF2-40B4-BE49-F238E27FC236}">
                <a16:creationId xmlns:a16="http://schemas.microsoft.com/office/drawing/2014/main" id="{75D47FDF-63E1-442F-8001-E72FBC10D88D}"/>
              </a:ext>
            </a:extLst>
          </p:cNvPr>
          <p:cNvGrpSpPr/>
          <p:nvPr userDrawn="1"/>
        </p:nvGrpSpPr>
        <p:grpSpPr>
          <a:xfrm>
            <a:off x="304800" y="2455636"/>
            <a:ext cx="4122059" cy="1462680"/>
            <a:chOff x="304800" y="2709636"/>
            <a:chExt cx="4122059" cy="1462680"/>
          </a:xfrm>
        </p:grpSpPr>
        <p:grpSp>
          <p:nvGrpSpPr>
            <p:cNvPr id="5" name="组合 4">
              <a:extLst>
                <a:ext uri="{FF2B5EF4-FFF2-40B4-BE49-F238E27FC236}">
                  <a16:creationId xmlns:a16="http://schemas.microsoft.com/office/drawing/2014/main" id="{9022DE15-F0A7-4081-B20E-F56AF7E8D451}"/>
                </a:ext>
              </a:extLst>
            </p:cNvPr>
            <p:cNvGrpSpPr/>
            <p:nvPr/>
          </p:nvGrpSpPr>
          <p:grpSpPr>
            <a:xfrm>
              <a:off x="304800" y="2709636"/>
              <a:ext cx="4122059" cy="1462680"/>
              <a:chOff x="667656" y="1497651"/>
              <a:chExt cx="4122059" cy="1462680"/>
            </a:xfrm>
          </p:grpSpPr>
          <p:grpSp>
            <p:nvGrpSpPr>
              <p:cNvPr id="7" name="组合 6">
                <a:extLst>
                  <a:ext uri="{FF2B5EF4-FFF2-40B4-BE49-F238E27FC236}">
                    <a16:creationId xmlns:a16="http://schemas.microsoft.com/office/drawing/2014/main" id="{068AF075-1EBE-4100-82B6-D1B2511E27A3}"/>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CD1F02EB-A5F5-4A25-8E13-33D76C3997D5}"/>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27CDB2F7-E7B6-465A-921A-BD30952F7D41}"/>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0901EB5B-A305-4D12-8523-8654B0DF8D3C}"/>
                  </a:ext>
                </a:extLst>
              </p:cNvPr>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a:extLst>
                  <a:ext uri="{FF2B5EF4-FFF2-40B4-BE49-F238E27FC236}">
                    <a16:creationId xmlns:a16="http://schemas.microsoft.com/office/drawing/2014/main" id="{9DBDFDE5-938B-46BA-BF04-52626678C645}"/>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DC96E7EA-26DC-40A9-97DD-57F90BFFB6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a:extLst>
              <a:ext uri="{FF2B5EF4-FFF2-40B4-BE49-F238E27FC236}">
                <a16:creationId xmlns:a16="http://schemas.microsoft.com/office/drawing/2014/main" id="{86D2A06B-94AC-4433-BBC3-A98A9F2FD48B}"/>
              </a:ext>
            </a:extLst>
          </p:cNvPr>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a:extLst>
              <a:ext uri="{FF2B5EF4-FFF2-40B4-BE49-F238E27FC236}">
                <a16:creationId xmlns:a16="http://schemas.microsoft.com/office/drawing/2014/main" id="{DE1AFFB6-310A-466D-BAD1-F84A11C9C967}"/>
              </a:ext>
            </a:extLst>
          </p:cNvPr>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2896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a:extLst>
              <a:ext uri="{FF2B5EF4-FFF2-40B4-BE49-F238E27FC236}">
                <a16:creationId xmlns:a16="http://schemas.microsoft.com/office/drawing/2014/main" id="{1CF278BF-7BDF-4094-9C1D-962B78BFDF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a:extLst>
              <a:ext uri="{FF2B5EF4-FFF2-40B4-BE49-F238E27FC236}">
                <a16:creationId xmlns:a16="http://schemas.microsoft.com/office/drawing/2014/main" id="{ACBE5229-6D64-4AB4-BD32-C5A9C0A25B3D}"/>
              </a:ext>
            </a:extLst>
          </p:cNvPr>
          <p:cNvGrpSpPr/>
          <p:nvPr/>
        </p:nvGrpSpPr>
        <p:grpSpPr>
          <a:xfrm>
            <a:off x="4034970" y="685800"/>
            <a:ext cx="4122060" cy="1462680"/>
            <a:chOff x="667655" y="1497651"/>
            <a:chExt cx="4122060" cy="1462680"/>
          </a:xfrm>
        </p:grpSpPr>
        <p:grpSp>
          <p:nvGrpSpPr>
            <p:cNvPr id="7" name="组合 6">
              <a:extLst>
                <a:ext uri="{FF2B5EF4-FFF2-40B4-BE49-F238E27FC236}">
                  <a16:creationId xmlns:a16="http://schemas.microsoft.com/office/drawing/2014/main" id="{56977AD1-FB29-49DB-B293-6E501C63653E}"/>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D2C25A7C-283B-4D59-8088-0D173FD791A1}"/>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909D8670-2666-4A27-A0FE-9BF4BFDA7DA3}"/>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10563126-3B82-41C3-959D-6EE0A64FB1C8}"/>
                </a:ext>
              </a:extLst>
            </p:cNvPr>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a:extLst>
                <a:ext uri="{FF2B5EF4-FFF2-40B4-BE49-F238E27FC236}">
                  <a16:creationId xmlns:a16="http://schemas.microsoft.com/office/drawing/2014/main" id="{A1F06D8F-A998-4957-BCDD-C5D37E948A62}"/>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F63F420-5C8B-4249-B74B-AB25DACFA0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a:extLst>
              <a:ext uri="{FF2B5EF4-FFF2-40B4-BE49-F238E27FC236}">
                <a16:creationId xmlns:a16="http://schemas.microsoft.com/office/drawing/2014/main" id="{E9A5540C-0F48-4B7F-B5D6-F8A8EDA2E8C4}"/>
              </a:ext>
            </a:extLst>
          </p:cNvPr>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a:extLst>
              <a:ext uri="{FF2B5EF4-FFF2-40B4-BE49-F238E27FC236}">
                <a16:creationId xmlns:a16="http://schemas.microsoft.com/office/drawing/2014/main" id="{9D9484F6-57FB-4D78-BAC6-3A0A97C9E850}"/>
              </a:ext>
            </a:extLst>
          </p:cNvPr>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4477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a:extLst>
              <a:ext uri="{FF2B5EF4-FFF2-40B4-BE49-F238E27FC236}">
                <a16:creationId xmlns:a16="http://schemas.microsoft.com/office/drawing/2014/main" id="{BCB8885F-CCB9-4EC9-AC5C-83B4329CC8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a:extLst>
              <a:ext uri="{FF2B5EF4-FFF2-40B4-BE49-F238E27FC236}">
                <a16:creationId xmlns:a16="http://schemas.microsoft.com/office/drawing/2014/main" id="{465DB092-56FD-4A68-9D16-CFF0FD3DE80D}"/>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extLst>
      <p:ext uri="{BB962C8B-B14F-4D97-AF65-F5344CB8AC3E}">
        <p14:creationId xmlns:p14="http://schemas.microsoft.com/office/powerpoint/2010/main" val="3497728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a:extLst>
              <a:ext uri="{FF2B5EF4-FFF2-40B4-BE49-F238E27FC236}">
                <a16:creationId xmlns:a16="http://schemas.microsoft.com/office/drawing/2014/main" id="{CA20EC42-E2DC-453A-A334-D1D7BD3BE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a:extLst>
              <a:ext uri="{FF2B5EF4-FFF2-40B4-BE49-F238E27FC236}">
                <a16:creationId xmlns:a16="http://schemas.microsoft.com/office/drawing/2014/main" id="{7A251A89-E640-49C6-A3E7-63D966517577}"/>
              </a:ext>
            </a:extLst>
          </p:cNvPr>
          <p:cNvPicPr>
            <a:picLocks noChangeAspect="1"/>
          </p:cNvPicPr>
          <p:nvPr userDrawn="1"/>
        </p:nvPicPr>
        <p:blipFill rotWithShape="1">
          <a:blip r:embed="rId3" cstate="print"/>
          <a:srcRect l="49487" r="1345"/>
          <a:stretch/>
        </p:blipFill>
        <p:spPr>
          <a:xfrm>
            <a:off x="6238430" y="6041797"/>
            <a:ext cx="5920443" cy="411617"/>
          </a:xfrm>
          <a:prstGeom prst="rect">
            <a:avLst/>
          </a:prstGeom>
        </p:spPr>
      </p:pic>
    </p:spTree>
    <p:extLst>
      <p:ext uri="{BB962C8B-B14F-4D97-AF65-F5344CB8AC3E}">
        <p14:creationId xmlns:p14="http://schemas.microsoft.com/office/powerpoint/2010/main" val="548275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B46500FD-D914-4D54-A821-08966030967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4" name="图片 3">
            <a:extLst>
              <a:ext uri="{FF2B5EF4-FFF2-40B4-BE49-F238E27FC236}">
                <a16:creationId xmlns:a16="http://schemas.microsoft.com/office/drawing/2014/main" id="{64227868-C0F1-41FC-A8C9-A533B4E11486}"/>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a:extLst>
              <a:ext uri="{FF2B5EF4-FFF2-40B4-BE49-F238E27FC236}">
                <a16:creationId xmlns:a16="http://schemas.microsoft.com/office/drawing/2014/main" id="{C2D49473-9331-4572-8AFC-3A905D765CF9}"/>
              </a:ext>
            </a:extLst>
          </p:cNvPr>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a:extLst>
              <a:ext uri="{FF2B5EF4-FFF2-40B4-BE49-F238E27FC236}">
                <a16:creationId xmlns:a16="http://schemas.microsoft.com/office/drawing/2014/main" id="{3E2A174E-0D40-4C44-A4CB-067A3AD3E27A}"/>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a:extLst>
              <a:ext uri="{FF2B5EF4-FFF2-40B4-BE49-F238E27FC236}">
                <a16:creationId xmlns:a16="http://schemas.microsoft.com/office/drawing/2014/main" id="{B6623D7A-6A25-4FAF-BE38-10BE0650BF71}"/>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4000658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a:extLst>
              <a:ext uri="{FF2B5EF4-FFF2-40B4-BE49-F238E27FC236}">
                <a16:creationId xmlns:a16="http://schemas.microsoft.com/office/drawing/2014/main" id="{FCB44420-1668-4CDF-B7B1-BF64940901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a:extLst>
              <a:ext uri="{FF2B5EF4-FFF2-40B4-BE49-F238E27FC236}">
                <a16:creationId xmlns:a16="http://schemas.microsoft.com/office/drawing/2014/main" id="{B0646154-6233-4139-B550-A28CDF04E3FA}"/>
              </a:ext>
            </a:extLst>
          </p:cNvPr>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a:extLst>
              <a:ext uri="{FF2B5EF4-FFF2-40B4-BE49-F238E27FC236}">
                <a16:creationId xmlns:a16="http://schemas.microsoft.com/office/drawing/2014/main" id="{DB662845-A8FE-4E13-82B8-ABEE9422A575}"/>
              </a:ext>
            </a:extLst>
          </p:cNvPr>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a:extLst>
              <a:ext uri="{FF2B5EF4-FFF2-40B4-BE49-F238E27FC236}">
                <a16:creationId xmlns:a16="http://schemas.microsoft.com/office/drawing/2014/main" id="{44330A7B-15B1-4D7C-8EFE-B8A0161426A0}"/>
              </a:ext>
            </a:extLst>
          </p:cNvPr>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a:extLst>
              <a:ext uri="{FF2B5EF4-FFF2-40B4-BE49-F238E27FC236}">
                <a16:creationId xmlns:a16="http://schemas.microsoft.com/office/drawing/2014/main" id="{FAB9E410-8F4C-4E41-B027-DFC233733AB7}"/>
              </a:ext>
            </a:extLst>
          </p:cNvPr>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a:extLst>
              <a:ext uri="{FF2B5EF4-FFF2-40B4-BE49-F238E27FC236}">
                <a16:creationId xmlns:a16="http://schemas.microsoft.com/office/drawing/2014/main" id="{9F88429B-B890-4CEE-A503-4E91AAB2562D}"/>
              </a:ext>
            </a:extLst>
          </p:cNvPr>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a:extLst>
              <a:ext uri="{FF2B5EF4-FFF2-40B4-BE49-F238E27FC236}">
                <a16:creationId xmlns:a16="http://schemas.microsoft.com/office/drawing/2014/main" id="{8AC3C199-AD82-4263-B8E8-8D1CD35372A9}"/>
              </a:ext>
            </a:extLst>
          </p:cNvPr>
          <p:cNvPicPr>
            <a:picLocks noChangeAspect="1"/>
          </p:cNvPicPr>
          <p:nvPr userDrawn="1"/>
        </p:nvPicPr>
        <p:blipFill rotWithShape="1">
          <a:blip r:embed="rId4" cstate="print"/>
          <a:srcRect r="1346"/>
          <a:stretch/>
        </p:blipFill>
        <p:spPr>
          <a:xfrm>
            <a:off x="516" y="6041797"/>
            <a:ext cx="12166903" cy="411617"/>
          </a:xfrm>
          <a:prstGeom prst="rect">
            <a:avLst/>
          </a:prstGeom>
        </p:spPr>
      </p:pic>
      <p:sp>
        <p:nvSpPr>
          <p:cNvPr id="21" name="平行四边形 20">
            <a:extLst>
              <a:ext uri="{FF2B5EF4-FFF2-40B4-BE49-F238E27FC236}">
                <a16:creationId xmlns:a16="http://schemas.microsoft.com/office/drawing/2014/main" id="{2051FE92-34E2-4DFE-BC0D-28D53B1BE4ED}"/>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EE8F87D0-86D3-40A7-B41A-5B19E1D5D4CF}"/>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796813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DF26411B-55E1-4CE5-B9CA-4734B17AE0EC}"/>
              </a:ext>
            </a:extLst>
          </p:cNvPr>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extLst>
      <p:ext uri="{BB962C8B-B14F-4D97-AF65-F5344CB8AC3E}">
        <p14:creationId xmlns:p14="http://schemas.microsoft.com/office/powerpoint/2010/main" val="206858475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5" r:id="rId4"/>
    <p:sldLayoutId id="2147483657" r:id="rId5"/>
    <p:sldLayoutId id="2147483653" r:id="rId6"/>
    <p:sldLayoutId id="2147483658" r:id="rId7"/>
    <p:sldLayoutId id="2147483650" r:id="rId8"/>
    <p:sldLayoutId id="2147483659" r:id="rId9"/>
    <p:sldLayoutId id="2147483651" r:id="rId10"/>
    <p:sldLayoutId id="2147483654" r:id="rId11"/>
    <p:sldLayoutId id="2147483660" r:id="rId12"/>
    <p:sldLayoutId id="2147483663" r:id="rId13"/>
    <p:sldLayoutId id="2147483652" r:id="rId14"/>
    <p:sldLayoutId id="214748366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2" pos="7488" userDrawn="1">
          <p15:clr>
            <a:srgbClr val="F26B43"/>
          </p15:clr>
        </p15:guide>
        <p15:guide id="3" orient="horz" pos="432" userDrawn="1">
          <p15:clr>
            <a:srgbClr val="F26B43"/>
          </p15:clr>
        </p15:guide>
        <p15:guide id="4" orient="horz" pos="472" userDrawn="1">
          <p15:clr>
            <a:srgbClr val="F26B43"/>
          </p15:clr>
        </p15:guide>
        <p15:guide id="5" orient="horz" pos="4104" userDrawn="1">
          <p15:clr>
            <a:srgbClr val="F26B43"/>
          </p15:clr>
        </p15:guide>
        <p15:guide id="6" orient="horz" pos="405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486659"/>
      </p:ext>
    </p:extLst>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0.xml"/><Relationship Id="rId4" Type="http://schemas.openxmlformats.org/officeDocument/2006/relationships/image" Target="../media/image31.png"/></Relationships>
</file>

<file path=ppt/slides/_rels/slide4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image" Target="../media/image37.png"/><Relationship Id="rId1" Type="http://schemas.openxmlformats.org/officeDocument/2006/relationships/slideLayout" Target="../slideLayouts/slideLayout10.xml"/><Relationship Id="rId5" Type="http://schemas.openxmlformats.org/officeDocument/2006/relationships/image" Target="../media/image40.png"/><Relationship Id="rId4" Type="http://schemas.openxmlformats.org/officeDocument/2006/relationships/image" Target="../media/image3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png"/><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57BA57AA-0245-4C19-883C-04CF12107B4C}"/>
              </a:ext>
            </a:extLst>
          </p:cNvPr>
          <p:cNvSpPr>
            <a:spLocks noGrp="1"/>
          </p:cNvSpPr>
          <p:nvPr>
            <p:ph type="title"/>
          </p:nvPr>
        </p:nvSpPr>
        <p:spPr/>
        <p:txBody>
          <a:bodyPr/>
          <a:lstStyle/>
          <a:p>
            <a:r>
              <a:rPr lang="zh-CN" altLang="en-US" dirty="0"/>
              <a:t>学术写作、规范与伦理</a:t>
            </a:r>
          </a:p>
        </p:txBody>
      </p:sp>
      <p:sp>
        <p:nvSpPr>
          <p:cNvPr id="47" name="内容占位符 46">
            <a:extLst>
              <a:ext uri="{FF2B5EF4-FFF2-40B4-BE49-F238E27FC236}">
                <a16:creationId xmlns:a16="http://schemas.microsoft.com/office/drawing/2014/main" id="{57A06D35-929D-48A7-90F7-673BFC4AE088}"/>
              </a:ext>
            </a:extLst>
          </p:cNvPr>
          <p:cNvSpPr>
            <a:spLocks noGrp="1"/>
          </p:cNvSpPr>
          <p:nvPr>
            <p:ph sz="quarter" idx="10"/>
          </p:nvPr>
        </p:nvSpPr>
        <p:spPr/>
        <p:txBody>
          <a:bodyPr/>
          <a:lstStyle/>
          <a:p>
            <a:r>
              <a:rPr lang="en-US" altLang="zh-CN" dirty="0"/>
              <a:t>2021.09</a:t>
            </a:r>
            <a:endParaRPr lang="zh-CN" altLang="en-US" dirty="0"/>
          </a:p>
        </p:txBody>
      </p:sp>
      <p:sp>
        <p:nvSpPr>
          <p:cNvPr id="48" name="文本占位符 47">
            <a:extLst>
              <a:ext uri="{FF2B5EF4-FFF2-40B4-BE49-F238E27FC236}">
                <a16:creationId xmlns:a16="http://schemas.microsoft.com/office/drawing/2014/main" id="{CC85D74C-8DF8-4C88-900D-1AF0872B2B97}"/>
              </a:ext>
            </a:extLst>
          </p:cNvPr>
          <p:cNvSpPr>
            <a:spLocks noGrp="1"/>
          </p:cNvSpPr>
          <p:nvPr>
            <p:ph type="body" sz="quarter" idx="11"/>
          </p:nvPr>
        </p:nvSpPr>
        <p:spPr/>
        <p:txBody>
          <a:bodyPr/>
          <a:lstStyle/>
          <a:p>
            <a:r>
              <a:rPr lang="zh-CN" altLang="en-US" dirty="0"/>
              <a:t>张晗</a:t>
            </a:r>
          </a:p>
        </p:txBody>
      </p:sp>
      <p:pic>
        <p:nvPicPr>
          <p:cNvPr id="33" name="图片占位符 32" descr="图片包含 户外, 地面, 天空, 建筑物&#10;&#10;自动生成的说明">
            <a:extLst>
              <a:ext uri="{FF2B5EF4-FFF2-40B4-BE49-F238E27FC236}">
                <a16:creationId xmlns:a16="http://schemas.microsoft.com/office/drawing/2014/main" id="{F388417C-463F-4AAD-B8CE-B3D41B61A4F2}"/>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t="6944" b="6944"/>
          <a:stretch>
            <a:fillRect/>
          </a:stretch>
        </p:blipFill>
        <p:spPr/>
      </p:pic>
      <p:sp>
        <p:nvSpPr>
          <p:cNvPr id="40" name="文本框 39">
            <a:extLst>
              <a:ext uri="{FF2B5EF4-FFF2-40B4-BE49-F238E27FC236}">
                <a16:creationId xmlns:a16="http://schemas.microsoft.com/office/drawing/2014/main" id="{B52EC41F-0350-4579-B30E-AB9780CD5BFB}"/>
              </a:ext>
            </a:extLst>
          </p:cNvPr>
          <p:cNvSpPr txBox="1"/>
          <p:nvPr/>
        </p:nvSpPr>
        <p:spPr>
          <a:xfrm>
            <a:off x="5926290" y="3419597"/>
            <a:ext cx="5446560" cy="369332"/>
          </a:xfrm>
          <a:prstGeom prst="rect">
            <a:avLst/>
          </a:prstGeom>
          <a:noFill/>
        </p:spPr>
        <p:txBody>
          <a:bodyPr wrap="square" rtlCol="0">
            <a:spAutoFit/>
          </a:bodyPr>
          <a:lstStyle/>
          <a:p>
            <a:pPr algn="ctr"/>
            <a:r>
              <a:rPr lang="zh-CN" altLang="en-US" dirty="0">
                <a:solidFill>
                  <a:schemeClr val="tx1">
                    <a:lumMod val="75000"/>
                    <a:lumOff val="25000"/>
                  </a:schemeClr>
                </a:solidFill>
              </a:rPr>
              <a:t>学术论文写作与发表规范 </a:t>
            </a:r>
            <a:r>
              <a:rPr lang="en-US" altLang="zh-CN" dirty="0">
                <a:solidFill>
                  <a:schemeClr val="tx1">
                    <a:lumMod val="75000"/>
                    <a:lumOff val="25000"/>
                  </a:schemeClr>
                </a:solidFill>
              </a:rPr>
              <a:t>-</a:t>
            </a:r>
            <a:r>
              <a:rPr lang="zh-CN" altLang="en-US" dirty="0">
                <a:solidFill>
                  <a:schemeClr val="tx1">
                    <a:lumMod val="75000"/>
                    <a:lumOff val="25000"/>
                  </a:schemeClr>
                </a:solidFill>
              </a:rPr>
              <a:t> </a:t>
            </a:r>
            <a:r>
              <a:rPr lang="en-US" altLang="zh-CN" dirty="0">
                <a:solidFill>
                  <a:schemeClr val="tx1">
                    <a:lumMod val="75000"/>
                    <a:lumOff val="25000"/>
                  </a:schemeClr>
                </a:solidFill>
              </a:rPr>
              <a:t>I</a:t>
            </a:r>
            <a:endParaRPr lang="zh-CN" altLang="en-US" dirty="0">
              <a:solidFill>
                <a:schemeClr val="tx1">
                  <a:lumMod val="75000"/>
                  <a:lumOff val="25000"/>
                </a:schemeClr>
              </a:solidFill>
            </a:endParaRPr>
          </a:p>
        </p:txBody>
      </p:sp>
    </p:spTree>
    <p:extLst>
      <p:ext uri="{BB962C8B-B14F-4D97-AF65-F5344CB8AC3E}">
        <p14:creationId xmlns:p14="http://schemas.microsoft.com/office/powerpoint/2010/main" val="900117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AAA15C42-8B53-449A-A911-2686C82E9037}"/>
              </a:ext>
            </a:extLst>
          </p:cNvPr>
          <p:cNvSpPr/>
          <p:nvPr/>
        </p:nvSpPr>
        <p:spPr>
          <a:xfrm>
            <a:off x="6276002" y="1454235"/>
            <a:ext cx="5253641" cy="402073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引导你的读者</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228530" y="1454233"/>
            <a:ext cx="5687470" cy="402073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474338" y="1688306"/>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a:extLst>
              <a:ext uri="{FF2B5EF4-FFF2-40B4-BE49-F238E27FC236}">
                <a16:creationId xmlns:a16="http://schemas.microsoft.com/office/drawing/2014/main" id="{DA800403-78E5-457E-995C-6E55E2040E71}"/>
              </a:ext>
            </a:extLst>
          </p:cNvPr>
          <p:cNvSpPr txBox="1"/>
          <p:nvPr/>
        </p:nvSpPr>
        <p:spPr>
          <a:xfrm>
            <a:off x="6864613" y="2164468"/>
            <a:ext cx="4211058" cy="2603020"/>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方法（阐述）</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并列 </a:t>
            </a:r>
            <a:r>
              <a:rPr lang="en-US" altLang="zh-CN" sz="2400" dirty="0">
                <a:solidFill>
                  <a:schemeClr val="tx1">
                    <a:lumMod val="75000"/>
                    <a:lumOff val="25000"/>
                  </a:schemeClr>
                </a:solidFill>
              </a:rPr>
              <a:t>/</a:t>
            </a:r>
            <a:r>
              <a:rPr lang="zh-CN" altLang="en-US" sz="2400" dirty="0">
                <a:solidFill>
                  <a:schemeClr val="tx1">
                    <a:lumMod val="75000"/>
                    <a:lumOff val="25000"/>
                  </a:schemeClr>
                </a:solidFill>
              </a:rPr>
              <a:t> 递进</a:t>
            </a:r>
            <a:endParaRPr lang="en-US" altLang="zh-CN" sz="2400" dirty="0">
              <a:solidFill>
                <a:schemeClr val="tx1">
                  <a:lumMod val="75000"/>
                  <a:lumOff val="25000"/>
                </a:schemeClr>
              </a:solidFill>
            </a:endParaRPr>
          </a:p>
          <a:p>
            <a:pPr>
              <a:lnSpc>
                <a:spcPct val="130000"/>
              </a:lnSpc>
            </a:pPr>
            <a:r>
              <a:rPr lang="zh-CN" altLang="en-US" sz="2800" b="1" dirty="0">
                <a:solidFill>
                  <a:schemeClr val="tx1">
                    <a:lumMod val="75000"/>
                    <a:lumOff val="25000"/>
                  </a:schemeClr>
                </a:solidFill>
              </a:rPr>
              <a:t>结论：</a:t>
            </a:r>
            <a:endParaRPr lang="en-US" altLang="zh-CN" sz="2800" b="1"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需提纲挈领，给读者 </a:t>
            </a:r>
            <a:endParaRPr lang="en-US" altLang="zh-CN" sz="2400" dirty="0">
              <a:solidFill>
                <a:schemeClr val="tx1">
                  <a:lumMod val="75000"/>
                  <a:lumOff val="25000"/>
                </a:schemeClr>
              </a:solidFill>
            </a:endParaRPr>
          </a:p>
          <a:p>
            <a:pPr>
              <a:lnSpc>
                <a:spcPct val="130000"/>
              </a:lnSpc>
            </a:pPr>
            <a:r>
              <a:rPr lang="en-US" altLang="zh-CN" sz="2400" dirty="0">
                <a:solidFill>
                  <a:schemeClr val="tx1">
                    <a:lumMod val="75000"/>
                    <a:lumOff val="25000"/>
                  </a:schemeClr>
                </a:solidFill>
              </a:rPr>
              <a:t>take-home</a:t>
            </a:r>
            <a:r>
              <a:rPr lang="zh-CN" altLang="en-US" sz="2400" dirty="0">
                <a:solidFill>
                  <a:schemeClr val="tx1">
                    <a:lumMod val="75000"/>
                    <a:lumOff val="25000"/>
                  </a:schemeClr>
                </a:solidFill>
              </a:rPr>
              <a:t> </a:t>
            </a:r>
            <a:r>
              <a:rPr lang="en-US" altLang="zh-CN" sz="2400" dirty="0">
                <a:solidFill>
                  <a:schemeClr val="tx1">
                    <a:lumMod val="75000"/>
                    <a:lumOff val="25000"/>
                  </a:schemeClr>
                </a:solidFill>
              </a:rPr>
              <a:t>message</a:t>
            </a:r>
          </a:p>
        </p:txBody>
      </p:sp>
      <p:sp>
        <p:nvSpPr>
          <p:cNvPr id="16" name="平行四边形 15">
            <a:extLst>
              <a:ext uri="{FF2B5EF4-FFF2-40B4-BE49-F238E27FC236}">
                <a16:creationId xmlns:a16="http://schemas.microsoft.com/office/drawing/2014/main" id="{671FE447-1135-43CF-B090-5E3386D7438C}"/>
              </a:ext>
            </a:extLst>
          </p:cNvPr>
          <p:cNvSpPr/>
          <p:nvPr/>
        </p:nvSpPr>
        <p:spPr>
          <a:xfrm>
            <a:off x="6519415" y="168830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a:extLst>
              <a:ext uri="{FF2B5EF4-FFF2-40B4-BE49-F238E27FC236}">
                <a16:creationId xmlns:a16="http://schemas.microsoft.com/office/drawing/2014/main" id="{C140415A-D6BA-48C6-9E63-FB0DD4AAD1FB}"/>
              </a:ext>
            </a:extLst>
          </p:cNvPr>
          <p:cNvSpPr>
            <a:spLocks noChangeAspect="1"/>
          </p:cNvSpPr>
          <p:nvPr/>
        </p:nvSpPr>
        <p:spPr bwMode="auto">
          <a:xfrm>
            <a:off x="11275815" y="522878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5662171" y="525181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8" name="文本框 17">
            <a:extLst>
              <a:ext uri="{FF2B5EF4-FFF2-40B4-BE49-F238E27FC236}">
                <a16:creationId xmlns:a16="http://schemas.microsoft.com/office/drawing/2014/main" id="{440951B7-FEE9-954F-9104-5140FFA0D4B4}"/>
              </a:ext>
            </a:extLst>
          </p:cNvPr>
          <p:cNvSpPr txBox="1"/>
          <p:nvPr/>
        </p:nvSpPr>
        <p:spPr>
          <a:xfrm>
            <a:off x="711120" y="3437753"/>
            <a:ext cx="1873028" cy="1085169"/>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结构</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总 </a:t>
            </a:r>
            <a:r>
              <a:rPr lang="en-US" altLang="zh-CN" sz="2400" dirty="0">
                <a:solidFill>
                  <a:schemeClr val="tx1">
                    <a:lumMod val="75000"/>
                    <a:lumOff val="25000"/>
                  </a:schemeClr>
                </a:solidFill>
              </a:rPr>
              <a:t>—</a:t>
            </a:r>
            <a:r>
              <a:rPr lang="zh-CN" altLang="en-US" sz="2400" dirty="0">
                <a:solidFill>
                  <a:schemeClr val="tx1">
                    <a:lumMod val="75000"/>
                    <a:lumOff val="25000"/>
                  </a:schemeClr>
                </a:solidFill>
              </a:rPr>
              <a:t>分</a:t>
            </a:r>
            <a:r>
              <a:rPr lang="en-US" altLang="zh-CN" sz="2400" dirty="0">
                <a:solidFill>
                  <a:schemeClr val="tx1">
                    <a:lumMod val="75000"/>
                    <a:lumOff val="25000"/>
                  </a:schemeClr>
                </a:solidFill>
              </a:rPr>
              <a:t>—</a:t>
            </a:r>
            <a:r>
              <a:rPr lang="zh-CN" altLang="en-US" sz="2400" dirty="0">
                <a:solidFill>
                  <a:schemeClr val="tx1">
                    <a:lumMod val="75000"/>
                    <a:lumOff val="25000"/>
                  </a:schemeClr>
                </a:solidFill>
              </a:rPr>
              <a:t>总</a:t>
            </a:r>
            <a:endParaRPr lang="en-US" altLang="zh-CN" sz="2400" dirty="0">
              <a:solidFill>
                <a:schemeClr val="tx1">
                  <a:lumMod val="75000"/>
                  <a:lumOff val="25000"/>
                </a:schemeClr>
              </a:solidFill>
            </a:endParaRPr>
          </a:p>
        </p:txBody>
      </p:sp>
      <p:sp>
        <p:nvSpPr>
          <p:cNvPr id="19" name="文本框 18">
            <a:extLst>
              <a:ext uri="{FF2B5EF4-FFF2-40B4-BE49-F238E27FC236}">
                <a16:creationId xmlns:a16="http://schemas.microsoft.com/office/drawing/2014/main" id="{31A6981A-7DB7-2142-93CE-72AA38D39331}"/>
              </a:ext>
            </a:extLst>
          </p:cNvPr>
          <p:cNvSpPr txBox="1"/>
          <p:nvPr/>
        </p:nvSpPr>
        <p:spPr>
          <a:xfrm>
            <a:off x="711120" y="2142774"/>
            <a:ext cx="4843221" cy="1082604"/>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引导读者的三段论</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问题</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方法（阐述）</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结论</a:t>
            </a:r>
            <a:endParaRPr lang="en-US" altLang="zh-CN" sz="2400" dirty="0">
              <a:solidFill>
                <a:schemeClr val="tx1">
                  <a:lumMod val="75000"/>
                  <a:lumOff val="25000"/>
                </a:schemeClr>
              </a:solidFill>
            </a:endParaRPr>
          </a:p>
        </p:txBody>
      </p:sp>
      <p:sp>
        <p:nvSpPr>
          <p:cNvPr id="5" name="文本框 4">
            <a:extLst>
              <a:ext uri="{FF2B5EF4-FFF2-40B4-BE49-F238E27FC236}">
                <a16:creationId xmlns:a16="http://schemas.microsoft.com/office/drawing/2014/main" id="{3C6B8735-08A1-2140-9EBA-920D46AB4EEB}"/>
              </a:ext>
            </a:extLst>
          </p:cNvPr>
          <p:cNvSpPr txBox="1"/>
          <p:nvPr/>
        </p:nvSpPr>
        <p:spPr>
          <a:xfrm>
            <a:off x="298546" y="848353"/>
            <a:ext cx="2698175" cy="523220"/>
          </a:xfrm>
          <a:prstGeom prst="rect">
            <a:avLst/>
          </a:prstGeom>
          <a:noFill/>
        </p:spPr>
        <p:txBody>
          <a:bodyPr wrap="none" rtlCol="0">
            <a:spAutoFit/>
          </a:bodyPr>
          <a:lstStyle/>
          <a:p>
            <a:r>
              <a:rPr kumimoji="1" lang="zh-CN" altLang="en-US" sz="2800" dirty="0"/>
              <a:t>写好文章的大纲</a:t>
            </a:r>
          </a:p>
        </p:txBody>
      </p:sp>
    </p:spTree>
    <p:extLst>
      <p:ext uri="{BB962C8B-B14F-4D97-AF65-F5344CB8AC3E}">
        <p14:creationId xmlns:p14="http://schemas.microsoft.com/office/powerpoint/2010/main" val="1305488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以本课程为例</a:t>
            </a:r>
            <a:r>
              <a:rPr lang="en-US" altLang="zh-CN" dirty="0"/>
              <a:t>……</a:t>
            </a:r>
            <a:endParaRPr lang="zh-CN" altLang="en-US" dirty="0"/>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92420" y="718242"/>
            <a:ext cx="10937579" cy="5580841"/>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762001" y="875266"/>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294067" y="645116"/>
            <a:ext cx="10077430" cy="5723875"/>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问题</a:t>
            </a:r>
            <a:endParaRPr lang="en-US" altLang="zh-CN" sz="28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zh-CN" altLang="en-US" sz="2400" dirty="0">
                <a:solidFill>
                  <a:schemeClr val="tx1">
                    <a:lumMod val="75000"/>
                    <a:lumOff val="25000"/>
                  </a:schemeClr>
                </a:solidFill>
              </a:rPr>
              <a:t>背景：</a:t>
            </a:r>
            <a:br>
              <a:rPr lang="en-US" altLang="zh-CN" sz="2400" dirty="0">
                <a:solidFill>
                  <a:schemeClr val="tx1">
                    <a:lumMod val="75000"/>
                    <a:lumOff val="25000"/>
                  </a:schemeClr>
                </a:solidFill>
              </a:rPr>
            </a:br>
            <a:r>
              <a:rPr lang="en-US" altLang="zh-CN" sz="2000" dirty="0">
                <a:solidFill>
                  <a:schemeClr val="tx1">
                    <a:lumMod val="75000"/>
                    <a:lumOff val="25000"/>
                  </a:schemeClr>
                </a:solidFill>
              </a:rPr>
              <a:t>1.</a:t>
            </a:r>
            <a:r>
              <a:rPr lang="zh-CN" altLang="en-US" sz="2000" dirty="0">
                <a:solidFill>
                  <a:schemeClr val="tx1">
                    <a:lumMod val="75000"/>
                    <a:lumOff val="25000"/>
                  </a:schemeClr>
                </a:solidFill>
              </a:rPr>
              <a:t> 论文是探讨问题进行学术研究的一种手段，又是描述学术研究成果、进行学术交流的一种工具。</a:t>
            </a:r>
            <a:br>
              <a:rPr lang="en-US" altLang="zh-CN" sz="2000" dirty="0">
                <a:solidFill>
                  <a:schemeClr val="tx1">
                    <a:lumMod val="75000"/>
                    <a:lumOff val="25000"/>
                  </a:schemeClr>
                </a:solidFill>
              </a:rPr>
            </a:br>
            <a:r>
              <a:rPr lang="en-US" altLang="zh-CN" sz="2000" dirty="0">
                <a:solidFill>
                  <a:schemeClr val="tx1">
                    <a:lumMod val="75000"/>
                    <a:lumOff val="25000"/>
                  </a:schemeClr>
                </a:solidFill>
              </a:rPr>
              <a:t>2.</a:t>
            </a:r>
            <a:r>
              <a:rPr lang="zh-CN" altLang="en-US" sz="2000" dirty="0">
                <a:solidFill>
                  <a:schemeClr val="tx1">
                    <a:lumMod val="75000"/>
                    <a:lumOff val="25000"/>
                  </a:schemeClr>
                </a:solidFill>
              </a:rPr>
              <a:t> 论文写作是每个研究生的</a:t>
            </a:r>
            <a:r>
              <a:rPr lang="zh-CN" altLang="en-US" sz="2000" b="1" dirty="0">
                <a:solidFill>
                  <a:srgbClr val="C00000"/>
                </a:solidFill>
              </a:rPr>
              <a:t>必由之路</a:t>
            </a:r>
            <a:r>
              <a:rPr lang="zh-CN" altLang="en-US" sz="2000" dirty="0">
                <a:solidFill>
                  <a:schemeClr val="tx1">
                    <a:lumMod val="75000"/>
                    <a:lumOff val="25000"/>
                  </a:schemeClr>
                </a:solidFill>
              </a:rPr>
              <a:t>。</a:t>
            </a:r>
            <a:endParaRPr lang="en-US" altLang="zh-CN" sz="24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zh-CN" altLang="en-US" sz="2400" dirty="0">
                <a:solidFill>
                  <a:schemeClr val="tx1">
                    <a:lumMod val="75000"/>
                    <a:lumOff val="25000"/>
                  </a:schemeClr>
                </a:solidFill>
              </a:rPr>
              <a:t>科学描述：</a:t>
            </a:r>
            <a:br>
              <a:rPr lang="en-US" altLang="zh-CN" sz="2400" dirty="0">
                <a:solidFill>
                  <a:schemeClr val="tx1">
                    <a:lumMod val="75000"/>
                    <a:lumOff val="25000"/>
                  </a:schemeClr>
                </a:solidFill>
              </a:rPr>
            </a:br>
            <a:r>
              <a:rPr lang="zh-CN" altLang="en-US" sz="2000" dirty="0">
                <a:solidFill>
                  <a:schemeClr val="tx1">
                    <a:lumMod val="75000"/>
                    <a:lumOff val="25000"/>
                  </a:schemeClr>
                </a:solidFill>
              </a:rPr>
              <a:t>如何</a:t>
            </a:r>
            <a:r>
              <a:rPr lang="zh-CN" altLang="en-US" sz="2000" b="1" dirty="0">
                <a:solidFill>
                  <a:srgbClr val="C00000"/>
                </a:solidFill>
              </a:rPr>
              <a:t>高效地与读者沟通</a:t>
            </a:r>
            <a:r>
              <a:rPr lang="zh-CN" altLang="en-US" sz="2000" dirty="0">
                <a:solidFill>
                  <a:schemeClr val="tx1">
                    <a:lumMod val="75000"/>
                    <a:lumOff val="25000"/>
                  </a:schemeClr>
                </a:solidFill>
              </a:rPr>
              <a:t>，让整篇文章具有良好的逻辑性和阅读体验，使读者快速了解你的</a:t>
            </a:r>
            <a:r>
              <a:rPr lang="en-US" altLang="zh-CN" sz="2000" dirty="0">
                <a:solidFill>
                  <a:schemeClr val="tx1">
                    <a:lumMod val="75000"/>
                    <a:lumOff val="25000"/>
                  </a:schemeClr>
                </a:solidFill>
              </a:rPr>
              <a:t>idea</a:t>
            </a:r>
            <a:endParaRPr lang="en-US" altLang="zh-CN" sz="24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zh-CN" altLang="en-US" sz="2400" dirty="0">
                <a:solidFill>
                  <a:schemeClr val="tx1">
                    <a:lumMod val="75000"/>
                    <a:lumOff val="25000"/>
                  </a:schemeClr>
                </a:solidFill>
              </a:rPr>
              <a:t>难点：</a:t>
            </a:r>
            <a:br>
              <a:rPr lang="en-US" altLang="zh-CN" sz="2400" dirty="0">
                <a:solidFill>
                  <a:schemeClr val="tx1">
                    <a:lumMod val="75000"/>
                    <a:lumOff val="25000"/>
                  </a:schemeClr>
                </a:solidFill>
              </a:rPr>
            </a:br>
            <a:r>
              <a:rPr lang="en-US" altLang="zh-CN" sz="2000" dirty="0">
                <a:solidFill>
                  <a:schemeClr val="tx1">
                    <a:lumMod val="75000"/>
                    <a:lumOff val="25000"/>
                  </a:schemeClr>
                </a:solidFill>
              </a:rPr>
              <a:t>1.</a:t>
            </a:r>
            <a:r>
              <a:rPr lang="zh-CN" altLang="en-US" sz="2000" dirty="0">
                <a:solidFill>
                  <a:schemeClr val="tx1">
                    <a:lumMod val="75000"/>
                    <a:lumOff val="25000"/>
                  </a:schemeClr>
                </a:solidFill>
              </a:rPr>
              <a:t> 行文结构的逻辑性</a:t>
            </a:r>
            <a:br>
              <a:rPr lang="en-US" altLang="zh-CN" sz="2000" dirty="0">
                <a:solidFill>
                  <a:schemeClr val="tx1">
                    <a:lumMod val="75000"/>
                    <a:lumOff val="25000"/>
                  </a:schemeClr>
                </a:solidFill>
              </a:rPr>
            </a:br>
            <a:r>
              <a:rPr lang="en-US" altLang="zh-CN" sz="2000" dirty="0">
                <a:solidFill>
                  <a:schemeClr val="tx1">
                    <a:lumMod val="75000"/>
                    <a:lumOff val="25000"/>
                  </a:schemeClr>
                </a:solidFill>
              </a:rPr>
              <a:t>2.</a:t>
            </a:r>
            <a:r>
              <a:rPr lang="zh-CN" altLang="en-US" sz="2000" dirty="0">
                <a:solidFill>
                  <a:schemeClr val="tx1">
                    <a:lumMod val="75000"/>
                    <a:lumOff val="25000"/>
                  </a:schemeClr>
                </a:solidFill>
              </a:rPr>
              <a:t> 语句的逻辑性</a:t>
            </a:r>
            <a:br>
              <a:rPr lang="en-US" altLang="zh-CN" sz="2000" dirty="0">
                <a:solidFill>
                  <a:schemeClr val="tx1">
                    <a:lumMod val="75000"/>
                    <a:lumOff val="25000"/>
                  </a:schemeClr>
                </a:solidFill>
              </a:rPr>
            </a:br>
            <a:r>
              <a:rPr lang="en-US" altLang="zh-CN" sz="2000" dirty="0">
                <a:solidFill>
                  <a:schemeClr val="tx1">
                    <a:lumMod val="75000"/>
                    <a:lumOff val="25000"/>
                  </a:schemeClr>
                </a:solidFill>
              </a:rPr>
              <a:t>3.</a:t>
            </a:r>
            <a:r>
              <a:rPr lang="zh-CN" altLang="en-US" sz="2000" dirty="0">
                <a:solidFill>
                  <a:schemeClr val="tx1">
                    <a:lumMod val="75000"/>
                    <a:lumOff val="25000"/>
                  </a:schemeClr>
                </a:solidFill>
              </a:rPr>
              <a:t> 论证的逻辑性</a:t>
            </a:r>
            <a:br>
              <a:rPr lang="en-US" altLang="zh-CN" sz="2000" dirty="0">
                <a:solidFill>
                  <a:schemeClr val="tx1">
                    <a:lumMod val="75000"/>
                    <a:lumOff val="25000"/>
                  </a:schemeClr>
                </a:solidFill>
              </a:rPr>
            </a:br>
            <a:r>
              <a:rPr lang="en-US" altLang="zh-CN" sz="2000" dirty="0">
                <a:solidFill>
                  <a:schemeClr val="tx1">
                    <a:lumMod val="75000"/>
                    <a:lumOff val="25000"/>
                  </a:schemeClr>
                </a:solidFill>
              </a:rPr>
              <a:t>4.</a:t>
            </a:r>
            <a:r>
              <a:rPr lang="zh-CN" altLang="en-US" sz="2000" dirty="0">
                <a:solidFill>
                  <a:schemeClr val="tx1">
                    <a:lumMod val="75000"/>
                    <a:lumOff val="25000"/>
                  </a:schemeClr>
                </a:solidFill>
              </a:rPr>
              <a:t> 写作的规范性</a:t>
            </a:r>
            <a:endParaRPr lang="en-US" altLang="zh-CN" sz="2400" dirty="0">
              <a:solidFill>
                <a:schemeClr val="tx1">
                  <a:lumMod val="75000"/>
                  <a:lumOff val="25000"/>
                </a:schemeClr>
              </a:solidFill>
            </a:endParaRP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176171" y="600821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579909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以本课程为例</a:t>
            </a:r>
            <a:r>
              <a:rPr lang="en-US" altLang="zh-CN" dirty="0"/>
              <a:t>……</a:t>
            </a:r>
            <a:endParaRPr lang="zh-CN" altLang="en-US" dirty="0"/>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27210" y="832100"/>
            <a:ext cx="10937579" cy="4978571"/>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31081" y="1000446"/>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233531" y="1164731"/>
            <a:ext cx="10077430" cy="4523546"/>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方法</a:t>
            </a:r>
            <a:endParaRPr lang="en-US" altLang="zh-CN" sz="28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zh-CN" altLang="en-US" sz="2400" dirty="0">
                <a:solidFill>
                  <a:schemeClr val="tx1">
                    <a:lumMod val="75000"/>
                    <a:lumOff val="25000"/>
                  </a:schemeClr>
                </a:solidFill>
              </a:rPr>
              <a:t>动笔写论文之前，想清楚如何描述你的学术成果</a:t>
            </a:r>
            <a:endParaRPr lang="en-US" altLang="zh-CN" sz="24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zh-CN" altLang="en-US" sz="2400" dirty="0">
                <a:solidFill>
                  <a:schemeClr val="tx1">
                    <a:lumMod val="75000"/>
                    <a:lumOff val="25000"/>
                  </a:schemeClr>
                </a:solidFill>
              </a:rPr>
              <a:t>站在读者的角度写作</a:t>
            </a:r>
            <a:endParaRPr lang="en-US" altLang="zh-CN" sz="24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zh-CN" altLang="en-US" sz="2400" dirty="0">
                <a:solidFill>
                  <a:schemeClr val="tx1">
                    <a:lumMod val="75000"/>
                    <a:lumOff val="25000"/>
                  </a:schemeClr>
                </a:solidFill>
              </a:rPr>
              <a:t>写好大纲</a:t>
            </a:r>
            <a:endParaRPr lang="en-US" altLang="zh-CN" sz="24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en-US" altLang="zh-CN" sz="2400" dirty="0">
                <a:solidFill>
                  <a:schemeClr val="tx1">
                    <a:lumMod val="75000"/>
                    <a:lumOff val="25000"/>
                  </a:schemeClr>
                </a:solidFill>
              </a:rPr>
              <a:t>……</a:t>
            </a:r>
            <a:endParaRPr lang="en-US" altLang="zh-CN" sz="28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结论</a:t>
            </a:r>
            <a:endParaRPr lang="en-US" altLang="zh-CN" sz="24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zh-CN" altLang="en-US" sz="2400" dirty="0">
                <a:solidFill>
                  <a:schemeClr val="tx1">
                    <a:lumMod val="75000"/>
                    <a:lumOff val="25000"/>
                  </a:schemeClr>
                </a:solidFill>
              </a:rPr>
              <a:t>让学生们对论文写作方法有了初步的了解</a:t>
            </a:r>
            <a:endParaRPr lang="en-US" altLang="zh-CN" sz="24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zh-CN" altLang="en-US" sz="2400" dirty="0">
                <a:solidFill>
                  <a:schemeClr val="tx1">
                    <a:lumMod val="75000"/>
                    <a:lumOff val="25000"/>
                  </a:schemeClr>
                </a:solidFill>
              </a:rPr>
              <a:t>阐述了论文写作技巧的方法论</a:t>
            </a:r>
            <a:endParaRPr lang="en-US" altLang="zh-CN" sz="2400" dirty="0">
              <a:solidFill>
                <a:schemeClr val="tx1">
                  <a:lumMod val="75000"/>
                  <a:lumOff val="25000"/>
                </a:schemeClr>
              </a:solidFill>
            </a:endParaRPr>
          </a:p>
          <a:p>
            <a:pPr marL="800100" lvl="1" indent="-342900">
              <a:lnSpc>
                <a:spcPct val="130000"/>
              </a:lnSpc>
              <a:buFont typeface="Arial" panose="020B0604020202020204" pitchFamily="34" charset="0"/>
              <a:buChar char="•"/>
            </a:pPr>
            <a:r>
              <a:rPr lang="zh-CN" altLang="en-US" sz="2400" dirty="0">
                <a:solidFill>
                  <a:schemeClr val="tx1">
                    <a:lumMod val="75000"/>
                    <a:lumOff val="25000"/>
                  </a:schemeClr>
                </a:solidFill>
              </a:rPr>
              <a:t>按照方法论写作，能切实提高论文的质量</a:t>
            </a:r>
            <a:endParaRPr lang="en-US" altLang="zh-CN" sz="2400" dirty="0">
              <a:solidFill>
                <a:schemeClr val="tx1">
                  <a:lumMod val="75000"/>
                  <a:lumOff val="25000"/>
                </a:schemeClr>
              </a:solidFill>
            </a:endParaRP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310961" y="553353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3512433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小技巧</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684345" y="561306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5" name="图片 4">
            <a:extLst>
              <a:ext uri="{FF2B5EF4-FFF2-40B4-BE49-F238E27FC236}">
                <a16:creationId xmlns:a16="http://schemas.microsoft.com/office/drawing/2014/main" id="{2AE44780-F19D-3841-8A76-735FEE0B46A1}"/>
              </a:ext>
            </a:extLst>
          </p:cNvPr>
          <p:cNvPicPr>
            <a:picLocks noChangeAspect="1"/>
          </p:cNvPicPr>
          <p:nvPr/>
        </p:nvPicPr>
        <p:blipFill>
          <a:blip r:embed="rId2"/>
          <a:stretch>
            <a:fillRect/>
          </a:stretch>
        </p:blipFill>
        <p:spPr>
          <a:xfrm>
            <a:off x="3369128" y="942522"/>
            <a:ext cx="4787900" cy="1892300"/>
          </a:xfrm>
          <a:prstGeom prst="rect">
            <a:avLst/>
          </a:prstGeom>
        </p:spPr>
      </p:pic>
      <p:pic>
        <p:nvPicPr>
          <p:cNvPr id="6" name="图片 5">
            <a:extLst>
              <a:ext uri="{FF2B5EF4-FFF2-40B4-BE49-F238E27FC236}">
                <a16:creationId xmlns:a16="http://schemas.microsoft.com/office/drawing/2014/main" id="{0D1E35B3-58EF-8540-9DE0-6C6AC9D02B39}"/>
              </a:ext>
            </a:extLst>
          </p:cNvPr>
          <p:cNvPicPr>
            <a:picLocks noChangeAspect="1"/>
          </p:cNvPicPr>
          <p:nvPr/>
        </p:nvPicPr>
        <p:blipFill>
          <a:blip r:embed="rId3"/>
          <a:stretch>
            <a:fillRect/>
          </a:stretch>
        </p:blipFill>
        <p:spPr>
          <a:xfrm>
            <a:off x="518174" y="2962729"/>
            <a:ext cx="4533900" cy="2120900"/>
          </a:xfrm>
          <a:prstGeom prst="rect">
            <a:avLst/>
          </a:prstGeom>
        </p:spPr>
      </p:pic>
      <p:pic>
        <p:nvPicPr>
          <p:cNvPr id="10" name="图片 9">
            <a:extLst>
              <a:ext uri="{FF2B5EF4-FFF2-40B4-BE49-F238E27FC236}">
                <a16:creationId xmlns:a16="http://schemas.microsoft.com/office/drawing/2014/main" id="{8487094B-F2EF-0142-9A52-2143A831FF7E}"/>
              </a:ext>
            </a:extLst>
          </p:cNvPr>
          <p:cNvPicPr>
            <a:picLocks noChangeAspect="1"/>
          </p:cNvPicPr>
          <p:nvPr/>
        </p:nvPicPr>
        <p:blipFill>
          <a:blip r:embed="rId4"/>
          <a:stretch>
            <a:fillRect/>
          </a:stretch>
        </p:blipFill>
        <p:spPr>
          <a:xfrm>
            <a:off x="6559753" y="3024776"/>
            <a:ext cx="5267373" cy="1892300"/>
          </a:xfrm>
          <a:prstGeom prst="rect">
            <a:avLst/>
          </a:prstGeom>
        </p:spPr>
      </p:pic>
      <p:sp>
        <p:nvSpPr>
          <p:cNvPr id="11" name="下箭头 10">
            <a:extLst>
              <a:ext uri="{FF2B5EF4-FFF2-40B4-BE49-F238E27FC236}">
                <a16:creationId xmlns:a16="http://schemas.microsoft.com/office/drawing/2014/main" id="{19749CF1-116E-454F-87FE-DF8DC348354D}"/>
              </a:ext>
            </a:extLst>
          </p:cNvPr>
          <p:cNvSpPr/>
          <p:nvPr/>
        </p:nvSpPr>
        <p:spPr>
          <a:xfrm>
            <a:off x="5853683" y="2855340"/>
            <a:ext cx="484632" cy="495661"/>
          </a:xfrm>
          <a:prstGeom prst="downArrow">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下箭头 14">
            <a:extLst>
              <a:ext uri="{FF2B5EF4-FFF2-40B4-BE49-F238E27FC236}">
                <a16:creationId xmlns:a16="http://schemas.microsoft.com/office/drawing/2014/main" id="{8F248F74-ADBF-8F45-A8F1-65DAF923790D}"/>
              </a:ext>
            </a:extLst>
          </p:cNvPr>
          <p:cNvSpPr/>
          <p:nvPr/>
        </p:nvSpPr>
        <p:spPr>
          <a:xfrm>
            <a:off x="5861759" y="4669245"/>
            <a:ext cx="484632" cy="495661"/>
          </a:xfrm>
          <a:prstGeom prst="downArrow">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6" name="图片 15">
            <a:extLst>
              <a:ext uri="{FF2B5EF4-FFF2-40B4-BE49-F238E27FC236}">
                <a16:creationId xmlns:a16="http://schemas.microsoft.com/office/drawing/2014/main" id="{17D2D521-AF86-C941-BEC4-AE0529C7BB03}"/>
              </a:ext>
            </a:extLst>
          </p:cNvPr>
          <p:cNvPicPr>
            <a:picLocks noChangeAspect="1"/>
          </p:cNvPicPr>
          <p:nvPr/>
        </p:nvPicPr>
        <p:blipFill>
          <a:blip r:embed="rId5"/>
          <a:stretch>
            <a:fillRect/>
          </a:stretch>
        </p:blipFill>
        <p:spPr>
          <a:xfrm>
            <a:off x="4024107" y="5164906"/>
            <a:ext cx="4445000" cy="1612900"/>
          </a:xfrm>
          <a:prstGeom prst="rect">
            <a:avLst/>
          </a:prstGeom>
        </p:spPr>
      </p:pic>
      <p:sp>
        <p:nvSpPr>
          <p:cNvPr id="17" name="圆角矩形 16">
            <a:extLst>
              <a:ext uri="{FF2B5EF4-FFF2-40B4-BE49-F238E27FC236}">
                <a16:creationId xmlns:a16="http://schemas.microsoft.com/office/drawing/2014/main" id="{4436527F-98DD-9C4A-A79E-FEF9FA572650}"/>
              </a:ext>
            </a:extLst>
          </p:cNvPr>
          <p:cNvSpPr/>
          <p:nvPr/>
        </p:nvSpPr>
        <p:spPr>
          <a:xfrm>
            <a:off x="3369128" y="1635162"/>
            <a:ext cx="4787900" cy="1199660"/>
          </a:xfrm>
          <a:prstGeom prst="round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框 17">
            <a:extLst>
              <a:ext uri="{FF2B5EF4-FFF2-40B4-BE49-F238E27FC236}">
                <a16:creationId xmlns:a16="http://schemas.microsoft.com/office/drawing/2014/main" id="{E0944D53-19B6-1A4B-8BDD-F86294F81DFB}"/>
              </a:ext>
            </a:extLst>
          </p:cNvPr>
          <p:cNvSpPr txBox="1"/>
          <p:nvPr/>
        </p:nvSpPr>
        <p:spPr>
          <a:xfrm>
            <a:off x="8195179" y="1763881"/>
            <a:ext cx="1996519" cy="707886"/>
          </a:xfrm>
          <a:prstGeom prst="rect">
            <a:avLst/>
          </a:prstGeom>
          <a:noFill/>
        </p:spPr>
        <p:txBody>
          <a:bodyPr wrap="square" rtlCol="0">
            <a:spAutoFit/>
          </a:bodyPr>
          <a:lstStyle/>
          <a:p>
            <a:pPr algn="just"/>
            <a:r>
              <a:rPr kumimoji="1" lang="zh-CN" altLang="en-US" sz="2000" dirty="0"/>
              <a:t>告诉读者这个</a:t>
            </a:r>
            <a:r>
              <a:rPr kumimoji="1" lang="en-US" altLang="zh-CN" sz="2000" dirty="0"/>
              <a:t>Section</a:t>
            </a:r>
            <a:r>
              <a:rPr kumimoji="1" lang="zh-CN" altLang="en-US" sz="2000" dirty="0"/>
              <a:t>要干啥</a:t>
            </a:r>
          </a:p>
        </p:txBody>
      </p:sp>
      <p:sp>
        <p:nvSpPr>
          <p:cNvPr id="19" name="文本框 18">
            <a:extLst>
              <a:ext uri="{FF2B5EF4-FFF2-40B4-BE49-F238E27FC236}">
                <a16:creationId xmlns:a16="http://schemas.microsoft.com/office/drawing/2014/main" id="{F8C12B96-710C-2D4A-91AA-4BA4D3599635}"/>
              </a:ext>
            </a:extLst>
          </p:cNvPr>
          <p:cNvSpPr txBox="1"/>
          <p:nvPr/>
        </p:nvSpPr>
        <p:spPr>
          <a:xfrm>
            <a:off x="8600788" y="5617413"/>
            <a:ext cx="1839912" cy="707886"/>
          </a:xfrm>
          <a:prstGeom prst="rect">
            <a:avLst/>
          </a:prstGeom>
          <a:noFill/>
        </p:spPr>
        <p:txBody>
          <a:bodyPr wrap="square" rtlCol="0">
            <a:spAutoFit/>
          </a:bodyPr>
          <a:lstStyle/>
          <a:p>
            <a:pPr algn="just"/>
            <a:r>
              <a:rPr kumimoji="1" lang="zh-CN" altLang="en-US" sz="2000" dirty="0"/>
              <a:t>总结整个</a:t>
            </a:r>
            <a:r>
              <a:rPr kumimoji="1" lang="en-US" altLang="zh-CN" sz="2000" dirty="0"/>
              <a:t>Section</a:t>
            </a:r>
            <a:endParaRPr kumimoji="1" lang="zh-CN" altLang="en-US" sz="2000" dirty="0"/>
          </a:p>
        </p:txBody>
      </p:sp>
      <p:sp>
        <p:nvSpPr>
          <p:cNvPr id="20" name="圆角矩形 19">
            <a:extLst>
              <a:ext uri="{FF2B5EF4-FFF2-40B4-BE49-F238E27FC236}">
                <a16:creationId xmlns:a16="http://schemas.microsoft.com/office/drawing/2014/main" id="{AF90021B-29BD-694E-B240-BA1A47E2F405}"/>
              </a:ext>
            </a:extLst>
          </p:cNvPr>
          <p:cNvSpPr/>
          <p:nvPr/>
        </p:nvSpPr>
        <p:spPr>
          <a:xfrm>
            <a:off x="3795723" y="5551839"/>
            <a:ext cx="4787900" cy="1199660"/>
          </a:xfrm>
          <a:prstGeom prst="round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7669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0AF3A52E-1C28-4C8F-93D7-496FDF3881E8}"/>
              </a:ext>
            </a:extLst>
          </p:cNvPr>
          <p:cNvCxnSpPr>
            <a:cxnSpLocks/>
          </p:cNvCxnSpPr>
          <p:nvPr/>
        </p:nvCxnSpPr>
        <p:spPr>
          <a:xfrm>
            <a:off x="453597" y="3666694"/>
            <a:ext cx="10750100" cy="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3" name="直接连接符 2">
            <a:extLst>
              <a:ext uri="{FF2B5EF4-FFF2-40B4-BE49-F238E27FC236}">
                <a16:creationId xmlns:a16="http://schemas.microsoft.com/office/drawing/2014/main" id="{B227C082-BAC6-49F2-8F4F-1B1DCE6D7779}"/>
              </a:ext>
            </a:extLst>
          </p:cNvPr>
          <p:cNvCxnSpPr/>
          <p:nvPr/>
        </p:nvCxnSpPr>
        <p:spPr>
          <a:xfrm>
            <a:off x="309625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1F52E09B-0E48-4156-8D7B-1FF61287BA8D}"/>
              </a:ext>
            </a:extLst>
          </p:cNvPr>
          <p:cNvCxnSpPr/>
          <p:nvPr/>
        </p:nvCxnSpPr>
        <p:spPr>
          <a:xfrm>
            <a:off x="604187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 name="iśļíḓé">
            <a:extLst>
              <a:ext uri="{FF2B5EF4-FFF2-40B4-BE49-F238E27FC236}">
                <a16:creationId xmlns:a16="http://schemas.microsoft.com/office/drawing/2014/main" id="{37EA0344-E687-42D0-885D-DE6E4BCD8B02}"/>
              </a:ext>
            </a:extLst>
          </p:cNvPr>
          <p:cNvSpPr txBox="1"/>
          <p:nvPr/>
        </p:nvSpPr>
        <p:spPr>
          <a:xfrm>
            <a:off x="973612" y="1470876"/>
            <a:ext cx="1452962" cy="864121"/>
          </a:xfrm>
          <a:prstGeom prst="rect">
            <a:avLst/>
          </a:prstGeom>
          <a:noFill/>
        </p:spPr>
        <p:txBody>
          <a:bodyPr wrap="square" lIns="91440" tIns="45720" rIns="91440" bIns="45720">
            <a:noAutofit/>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bg1">
                    <a:lumMod val="50000"/>
                  </a:schemeClr>
                </a:solidFill>
                <a:latin typeface="+mn-ea"/>
              </a:rPr>
              <a:t>01</a:t>
            </a:r>
          </a:p>
        </p:txBody>
      </p:sp>
      <p:sp>
        <p:nvSpPr>
          <p:cNvPr id="6" name="ïṩľîḓé">
            <a:extLst>
              <a:ext uri="{FF2B5EF4-FFF2-40B4-BE49-F238E27FC236}">
                <a16:creationId xmlns:a16="http://schemas.microsoft.com/office/drawing/2014/main" id="{01A3DDDD-ECB1-4BDA-AB58-56740826B3BB}"/>
              </a:ext>
            </a:extLst>
          </p:cNvPr>
          <p:cNvSpPr txBox="1"/>
          <p:nvPr/>
        </p:nvSpPr>
        <p:spPr>
          <a:xfrm>
            <a:off x="3869307" y="1489373"/>
            <a:ext cx="1452962" cy="864121"/>
          </a:xfrm>
          <a:prstGeom prst="rect">
            <a:avLst/>
          </a:prstGeom>
          <a:noFill/>
        </p:spPr>
        <p:txBody>
          <a:bodyPr wrap="square" lIns="91440" tIns="45720" rIns="91440" bIns="45720">
            <a:noAutofit/>
          </a:bodyPr>
          <a:lstStyle/>
          <a:p>
            <a:pPr algn="ctr"/>
            <a:r>
              <a:rPr lang="en-US" sz="5400" b="1" dirty="0">
                <a:solidFill>
                  <a:srgbClr val="C00000"/>
                </a:solidFill>
                <a:latin typeface="+mn-ea"/>
              </a:rPr>
              <a:t>02</a:t>
            </a:r>
          </a:p>
        </p:txBody>
      </p:sp>
      <p:sp>
        <p:nvSpPr>
          <p:cNvPr id="7" name="îṩľiḑé">
            <a:extLst>
              <a:ext uri="{FF2B5EF4-FFF2-40B4-BE49-F238E27FC236}">
                <a16:creationId xmlns:a16="http://schemas.microsoft.com/office/drawing/2014/main" id="{9A628463-232C-4699-98D5-30F7C5CF0BB0}"/>
              </a:ext>
            </a:extLst>
          </p:cNvPr>
          <p:cNvSpPr txBox="1"/>
          <p:nvPr/>
        </p:nvSpPr>
        <p:spPr>
          <a:xfrm>
            <a:off x="6782418"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bg1">
                    <a:lumMod val="50000"/>
                  </a:schemeClr>
                </a:solidFill>
                <a:latin typeface="+mn-ea"/>
              </a:rPr>
              <a:t>03</a:t>
            </a:r>
          </a:p>
        </p:txBody>
      </p:sp>
      <p:sp>
        <p:nvSpPr>
          <p:cNvPr id="8" name="îṩľiďé">
            <a:extLst>
              <a:ext uri="{FF2B5EF4-FFF2-40B4-BE49-F238E27FC236}">
                <a16:creationId xmlns:a16="http://schemas.microsoft.com/office/drawing/2014/main" id="{683E1A7A-C148-4DB1-876E-8DA97DE958DF}"/>
              </a:ext>
            </a:extLst>
          </p:cNvPr>
          <p:cNvSpPr txBox="1"/>
          <p:nvPr/>
        </p:nvSpPr>
        <p:spPr>
          <a:xfrm>
            <a:off x="973612"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05</a:t>
            </a:r>
            <a:endParaRPr lang="en-US" sz="5400" b="1" dirty="0">
              <a:solidFill>
                <a:schemeClr val="bg1">
                  <a:lumMod val="50000"/>
                </a:schemeClr>
              </a:solidFill>
              <a:latin typeface="+mn-ea"/>
            </a:endParaRPr>
          </a:p>
        </p:txBody>
      </p:sp>
      <p:sp>
        <p:nvSpPr>
          <p:cNvPr id="9" name="îŝḻîḓê">
            <a:extLst>
              <a:ext uri="{FF2B5EF4-FFF2-40B4-BE49-F238E27FC236}">
                <a16:creationId xmlns:a16="http://schemas.microsoft.com/office/drawing/2014/main" id="{C86A78EE-8DBA-4A5C-8FC9-822C6C66A99F}"/>
              </a:ext>
            </a:extLst>
          </p:cNvPr>
          <p:cNvSpPr txBox="1"/>
          <p:nvPr/>
        </p:nvSpPr>
        <p:spPr>
          <a:xfrm>
            <a:off x="3869307" y="3941899"/>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altLang="zh-CN" b="1" dirty="0">
                <a:solidFill>
                  <a:schemeClr val="bg1">
                    <a:lumMod val="50000"/>
                  </a:schemeClr>
                </a:solidFill>
                <a:latin typeface="+mn-ea"/>
              </a:rPr>
              <a:t>06</a:t>
            </a:r>
            <a:endParaRPr lang="en-US" b="1" dirty="0">
              <a:solidFill>
                <a:schemeClr val="bg1">
                  <a:lumMod val="50000"/>
                </a:schemeClr>
              </a:solidFill>
              <a:latin typeface="+mn-ea"/>
            </a:endParaRPr>
          </a:p>
        </p:txBody>
      </p:sp>
      <p:sp>
        <p:nvSpPr>
          <p:cNvPr id="10" name="iṣļïḑe">
            <a:extLst>
              <a:ext uri="{FF2B5EF4-FFF2-40B4-BE49-F238E27FC236}">
                <a16:creationId xmlns:a16="http://schemas.microsoft.com/office/drawing/2014/main" id="{C886699F-0052-4DC9-A5A4-7EF49D7F669A}"/>
              </a:ext>
            </a:extLst>
          </p:cNvPr>
          <p:cNvSpPr txBox="1"/>
          <p:nvPr/>
        </p:nvSpPr>
        <p:spPr>
          <a:xfrm>
            <a:off x="678241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07</a:t>
            </a:r>
            <a:endParaRPr lang="en-US" sz="5400" b="1" dirty="0">
              <a:solidFill>
                <a:schemeClr val="bg1">
                  <a:lumMod val="50000"/>
                </a:schemeClr>
              </a:solidFill>
              <a:latin typeface="+mn-ea"/>
            </a:endParaRPr>
          </a:p>
        </p:txBody>
      </p:sp>
      <p:sp>
        <p:nvSpPr>
          <p:cNvPr id="11" name="矩形 10">
            <a:extLst>
              <a:ext uri="{FF2B5EF4-FFF2-40B4-BE49-F238E27FC236}">
                <a16:creationId xmlns:a16="http://schemas.microsoft.com/office/drawing/2014/main" id="{95BBB88B-591E-4746-8E81-7295960227D7}"/>
              </a:ext>
            </a:extLst>
          </p:cNvPr>
          <p:cNvSpPr/>
          <p:nvPr/>
        </p:nvSpPr>
        <p:spPr>
          <a:xfrm>
            <a:off x="530541" y="2527369"/>
            <a:ext cx="2339102"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结构的逻辑性</a:t>
            </a:r>
          </a:p>
        </p:txBody>
      </p:sp>
      <p:sp>
        <p:nvSpPr>
          <p:cNvPr id="12" name="矩形 11">
            <a:extLst>
              <a:ext uri="{FF2B5EF4-FFF2-40B4-BE49-F238E27FC236}">
                <a16:creationId xmlns:a16="http://schemas.microsoft.com/office/drawing/2014/main" id="{6271F6B7-3E76-4E4B-8089-2D69784945DF}"/>
              </a:ext>
            </a:extLst>
          </p:cNvPr>
          <p:cNvSpPr/>
          <p:nvPr/>
        </p:nvSpPr>
        <p:spPr>
          <a:xfrm>
            <a:off x="698054" y="4612361"/>
            <a:ext cx="2004075" cy="1154355"/>
          </a:xfrm>
          <a:prstGeom prst="rect">
            <a:avLst/>
          </a:prstGeom>
        </p:spPr>
        <p:txBody>
          <a:bodyPr wrap="none">
            <a:spAutoFit/>
          </a:bodyPr>
          <a:lstStyle/>
          <a:p>
            <a:pPr algn="ctr">
              <a:lnSpc>
                <a:spcPct val="130000"/>
              </a:lnSpc>
            </a:pPr>
            <a:r>
              <a:rPr lang="en-US" altLang="zh-CN" sz="2800" b="1" dirty="0">
                <a:solidFill>
                  <a:schemeClr val="bg1">
                    <a:lumMod val="50000"/>
                  </a:schemeClr>
                </a:solidFill>
              </a:rPr>
              <a:t>Abstract</a:t>
            </a:r>
            <a:r>
              <a:rPr lang="zh-CN" altLang="en-US" sz="2800" b="1" dirty="0">
                <a:solidFill>
                  <a:schemeClr val="bg1">
                    <a:lumMod val="50000"/>
                  </a:schemeClr>
                </a:solidFill>
              </a:rPr>
              <a:t> </a:t>
            </a:r>
            <a:r>
              <a:rPr lang="en-US" altLang="zh-CN" sz="2800" b="1" dirty="0">
                <a:solidFill>
                  <a:schemeClr val="bg1">
                    <a:lumMod val="50000"/>
                  </a:schemeClr>
                </a:solidFill>
              </a:rPr>
              <a:t>&amp;</a:t>
            </a:r>
          </a:p>
          <a:p>
            <a:pPr algn="ctr">
              <a:lnSpc>
                <a:spcPct val="130000"/>
              </a:lnSpc>
            </a:pPr>
            <a:r>
              <a:rPr lang="en-US" altLang="zh-CN" sz="2800" b="1" dirty="0">
                <a:solidFill>
                  <a:schemeClr val="bg1">
                    <a:lumMod val="50000"/>
                  </a:schemeClr>
                </a:solidFill>
              </a:rPr>
              <a:t>Keywords</a:t>
            </a:r>
            <a:endParaRPr lang="zh-CN" altLang="en-US" sz="2800" b="1" dirty="0">
              <a:solidFill>
                <a:schemeClr val="bg1">
                  <a:lumMod val="50000"/>
                </a:schemeClr>
              </a:solidFill>
            </a:endParaRPr>
          </a:p>
        </p:txBody>
      </p:sp>
      <p:sp>
        <p:nvSpPr>
          <p:cNvPr id="13" name="矩形 12">
            <a:extLst>
              <a:ext uri="{FF2B5EF4-FFF2-40B4-BE49-F238E27FC236}">
                <a16:creationId xmlns:a16="http://schemas.microsoft.com/office/drawing/2014/main" id="{E720D61E-50C5-43E5-95FB-2B315EBACFB1}"/>
              </a:ext>
            </a:extLst>
          </p:cNvPr>
          <p:cNvSpPr/>
          <p:nvPr/>
        </p:nvSpPr>
        <p:spPr>
          <a:xfrm>
            <a:off x="3427035" y="2527369"/>
            <a:ext cx="2339102" cy="597151"/>
          </a:xfrm>
          <a:prstGeom prst="rect">
            <a:avLst/>
          </a:prstGeom>
        </p:spPr>
        <p:txBody>
          <a:bodyPr wrap="none">
            <a:spAutoFit/>
          </a:bodyPr>
          <a:lstStyle/>
          <a:p>
            <a:pPr algn="ctr">
              <a:lnSpc>
                <a:spcPct val="130000"/>
              </a:lnSpc>
            </a:pPr>
            <a:r>
              <a:rPr lang="zh-CN" altLang="en-US" sz="2800" b="1" dirty="0">
                <a:solidFill>
                  <a:srgbClr val="C00000"/>
                </a:solidFill>
              </a:rPr>
              <a:t>语句的逻辑性</a:t>
            </a:r>
          </a:p>
        </p:txBody>
      </p:sp>
      <p:sp>
        <p:nvSpPr>
          <p:cNvPr id="14" name="矩形 13">
            <a:extLst>
              <a:ext uri="{FF2B5EF4-FFF2-40B4-BE49-F238E27FC236}">
                <a16:creationId xmlns:a16="http://schemas.microsoft.com/office/drawing/2014/main" id="{1637923F-2738-4AAD-9837-60FBE2061A22}"/>
              </a:ext>
            </a:extLst>
          </p:cNvPr>
          <p:cNvSpPr/>
          <p:nvPr/>
        </p:nvSpPr>
        <p:spPr>
          <a:xfrm>
            <a:off x="6340145" y="2527369"/>
            <a:ext cx="2339102"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论证的逻辑性</a:t>
            </a:r>
          </a:p>
        </p:txBody>
      </p:sp>
      <p:sp>
        <p:nvSpPr>
          <p:cNvPr id="15" name="矩形 14">
            <a:extLst>
              <a:ext uri="{FF2B5EF4-FFF2-40B4-BE49-F238E27FC236}">
                <a16:creationId xmlns:a16="http://schemas.microsoft.com/office/drawing/2014/main" id="{367CC102-2238-465C-9544-06868EE8CB02}"/>
              </a:ext>
            </a:extLst>
          </p:cNvPr>
          <p:cNvSpPr/>
          <p:nvPr/>
        </p:nvSpPr>
        <p:spPr>
          <a:xfrm>
            <a:off x="3454300" y="4897434"/>
            <a:ext cx="2281395"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Introduction</a:t>
            </a:r>
            <a:endParaRPr lang="zh-CN" altLang="en-US" sz="2800" b="1" dirty="0">
              <a:solidFill>
                <a:schemeClr val="bg1">
                  <a:lumMod val="50000"/>
                </a:schemeClr>
              </a:solidFill>
            </a:endParaRPr>
          </a:p>
        </p:txBody>
      </p:sp>
      <p:sp>
        <p:nvSpPr>
          <p:cNvPr id="16" name="矩形 15">
            <a:extLst>
              <a:ext uri="{FF2B5EF4-FFF2-40B4-BE49-F238E27FC236}">
                <a16:creationId xmlns:a16="http://schemas.microsoft.com/office/drawing/2014/main" id="{4A559D4B-B2C0-44B7-BC13-BB54D1EFAD25}"/>
              </a:ext>
            </a:extLst>
          </p:cNvPr>
          <p:cNvSpPr/>
          <p:nvPr/>
        </p:nvSpPr>
        <p:spPr>
          <a:xfrm>
            <a:off x="6307294" y="4897434"/>
            <a:ext cx="2403222"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Main</a:t>
            </a:r>
            <a:r>
              <a:rPr lang="zh-CN" altLang="en-US" sz="2800" b="1" dirty="0">
                <a:solidFill>
                  <a:schemeClr val="bg1">
                    <a:lumMod val="50000"/>
                  </a:schemeClr>
                </a:solidFill>
              </a:rPr>
              <a:t> </a:t>
            </a:r>
            <a:r>
              <a:rPr lang="en-US" altLang="zh-CN" sz="2800" b="1" dirty="0">
                <a:solidFill>
                  <a:schemeClr val="bg1">
                    <a:lumMod val="50000"/>
                  </a:schemeClr>
                </a:solidFill>
              </a:rPr>
              <a:t>Results</a:t>
            </a:r>
            <a:endParaRPr lang="zh-CN" altLang="en-US" sz="2800" b="1" dirty="0">
              <a:solidFill>
                <a:schemeClr val="bg1">
                  <a:lumMod val="50000"/>
                </a:schemeClr>
              </a:solidFill>
            </a:endParaRPr>
          </a:p>
        </p:txBody>
      </p:sp>
      <p:pic>
        <p:nvPicPr>
          <p:cNvPr id="18" name="图片 17">
            <a:extLst>
              <a:ext uri="{FF2B5EF4-FFF2-40B4-BE49-F238E27FC236}">
                <a16:creationId xmlns:a16="http://schemas.microsoft.com/office/drawing/2014/main" id="{32036FC8-892B-40D2-9C2F-79D21C1F941F}"/>
              </a:ext>
            </a:extLst>
          </p:cNvPr>
          <p:cNvPicPr>
            <a:picLocks noChangeAspect="1"/>
          </p:cNvPicPr>
          <p:nvPr/>
        </p:nvPicPr>
        <p:blipFill>
          <a:blip r:embed="rId2"/>
          <a:stretch>
            <a:fillRect/>
          </a:stretch>
        </p:blipFill>
        <p:spPr>
          <a:xfrm>
            <a:off x="4962525" y="-25400"/>
            <a:ext cx="2266950" cy="890247"/>
          </a:xfrm>
          <a:prstGeom prst="rect">
            <a:avLst/>
          </a:prstGeom>
          <a:effectLst>
            <a:outerShdw blurRad="50800" dist="38100" dir="2700000" algn="tl" rotWithShape="0">
              <a:prstClr val="black">
                <a:alpha val="40000"/>
              </a:prstClr>
            </a:outerShdw>
          </a:effectLst>
        </p:spPr>
      </p:pic>
      <p:pic>
        <p:nvPicPr>
          <p:cNvPr id="19" name="图片 18">
            <a:extLst>
              <a:ext uri="{FF2B5EF4-FFF2-40B4-BE49-F238E27FC236}">
                <a16:creationId xmlns:a16="http://schemas.microsoft.com/office/drawing/2014/main" id="{231F7276-3350-4F69-9B32-F318C6B8B13C}"/>
              </a:ext>
            </a:extLst>
          </p:cNvPr>
          <p:cNvPicPr>
            <a:picLocks noChangeAspect="1"/>
          </p:cNvPicPr>
          <p:nvPr/>
        </p:nvPicPr>
        <p:blipFill rotWithShape="1">
          <a:blip r:embed="rId3" cstate="print"/>
          <a:srcRect r="1346"/>
          <a:stretch/>
        </p:blipFill>
        <p:spPr>
          <a:xfrm>
            <a:off x="516" y="6041797"/>
            <a:ext cx="12166903" cy="411617"/>
          </a:xfrm>
          <a:prstGeom prst="rect">
            <a:avLst/>
          </a:prstGeom>
        </p:spPr>
      </p:pic>
      <p:sp>
        <p:nvSpPr>
          <p:cNvPr id="20" name="矩形 19">
            <a:extLst>
              <a:ext uri="{FF2B5EF4-FFF2-40B4-BE49-F238E27FC236}">
                <a16:creationId xmlns:a16="http://schemas.microsoft.com/office/drawing/2014/main" id="{D696D7A9-CBB5-42E1-958F-843D2256B6E7}"/>
              </a:ext>
            </a:extLst>
          </p:cNvPr>
          <p:cNvSpPr/>
          <p:nvPr/>
        </p:nvSpPr>
        <p:spPr>
          <a:xfrm>
            <a:off x="4155647" y="1201592"/>
            <a:ext cx="900000" cy="9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3">
            <a:extLst>
              <a:ext uri="{FF2B5EF4-FFF2-40B4-BE49-F238E27FC236}">
                <a16:creationId xmlns:a16="http://schemas.microsoft.com/office/drawing/2014/main" id="{49CE2611-407D-3641-8728-4D467C7A9FF4}"/>
              </a:ext>
            </a:extLst>
          </p:cNvPr>
          <p:cNvCxnSpPr/>
          <p:nvPr/>
        </p:nvCxnSpPr>
        <p:spPr>
          <a:xfrm>
            <a:off x="891432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2" name="îṩľiḑé">
            <a:extLst>
              <a:ext uri="{FF2B5EF4-FFF2-40B4-BE49-F238E27FC236}">
                <a16:creationId xmlns:a16="http://schemas.microsoft.com/office/drawing/2014/main" id="{9ADAD37E-49DA-004D-934F-4903D9ECCA24}"/>
              </a:ext>
            </a:extLst>
          </p:cNvPr>
          <p:cNvSpPr txBox="1"/>
          <p:nvPr/>
        </p:nvSpPr>
        <p:spPr>
          <a:xfrm>
            <a:off x="9599808"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bg1">
                    <a:lumMod val="50000"/>
                  </a:schemeClr>
                </a:solidFill>
                <a:latin typeface="+mn-ea"/>
              </a:rPr>
              <a:t>0</a:t>
            </a:r>
            <a:r>
              <a:rPr lang="en-US" altLang="zh-CN" b="1" dirty="0">
                <a:solidFill>
                  <a:schemeClr val="bg1">
                    <a:lumMod val="50000"/>
                  </a:schemeClr>
                </a:solidFill>
                <a:latin typeface="+mn-ea"/>
              </a:rPr>
              <a:t>4</a:t>
            </a:r>
            <a:endParaRPr lang="en-US" b="1" dirty="0">
              <a:solidFill>
                <a:schemeClr val="bg1">
                  <a:lumMod val="50000"/>
                </a:schemeClr>
              </a:solidFill>
              <a:latin typeface="+mn-ea"/>
            </a:endParaRPr>
          </a:p>
        </p:txBody>
      </p:sp>
      <p:sp>
        <p:nvSpPr>
          <p:cNvPr id="23" name="iṣļïḑe">
            <a:extLst>
              <a:ext uri="{FF2B5EF4-FFF2-40B4-BE49-F238E27FC236}">
                <a16:creationId xmlns:a16="http://schemas.microsoft.com/office/drawing/2014/main" id="{60304C7A-CE81-EB4D-ACD3-28FF526ECCBB}"/>
              </a:ext>
            </a:extLst>
          </p:cNvPr>
          <p:cNvSpPr txBox="1"/>
          <p:nvPr/>
        </p:nvSpPr>
        <p:spPr>
          <a:xfrm>
            <a:off x="959980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08</a:t>
            </a:r>
            <a:endParaRPr lang="en-US" sz="5400" b="1" dirty="0">
              <a:solidFill>
                <a:schemeClr val="bg1">
                  <a:lumMod val="50000"/>
                </a:schemeClr>
              </a:solidFill>
              <a:latin typeface="+mn-ea"/>
            </a:endParaRPr>
          </a:p>
        </p:txBody>
      </p:sp>
      <p:sp>
        <p:nvSpPr>
          <p:cNvPr id="24" name="矩形 23">
            <a:extLst>
              <a:ext uri="{FF2B5EF4-FFF2-40B4-BE49-F238E27FC236}">
                <a16:creationId xmlns:a16="http://schemas.microsoft.com/office/drawing/2014/main" id="{E41BC06F-E5CB-4249-A154-494815E2111C}"/>
              </a:ext>
            </a:extLst>
          </p:cNvPr>
          <p:cNvSpPr/>
          <p:nvPr/>
        </p:nvSpPr>
        <p:spPr>
          <a:xfrm>
            <a:off x="9516607" y="2527369"/>
            <a:ext cx="1620957"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写作规范</a:t>
            </a:r>
          </a:p>
        </p:txBody>
      </p:sp>
      <p:sp>
        <p:nvSpPr>
          <p:cNvPr id="25" name="矩形 24">
            <a:extLst>
              <a:ext uri="{FF2B5EF4-FFF2-40B4-BE49-F238E27FC236}">
                <a16:creationId xmlns:a16="http://schemas.microsoft.com/office/drawing/2014/main" id="{9D98F6B2-2B78-C948-8721-5098BA870C49}"/>
              </a:ext>
            </a:extLst>
          </p:cNvPr>
          <p:cNvSpPr/>
          <p:nvPr/>
        </p:nvSpPr>
        <p:spPr>
          <a:xfrm>
            <a:off x="9255328" y="4897434"/>
            <a:ext cx="2141933"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Conclusion</a:t>
            </a:r>
            <a:endParaRPr lang="zh-CN" altLang="en-US" sz="2800" b="1" dirty="0">
              <a:solidFill>
                <a:schemeClr val="bg1">
                  <a:lumMod val="50000"/>
                </a:schemeClr>
              </a:solidFill>
            </a:endParaRPr>
          </a:p>
        </p:txBody>
      </p:sp>
    </p:spTree>
    <p:extLst>
      <p:ext uri="{BB962C8B-B14F-4D97-AF65-F5344CB8AC3E}">
        <p14:creationId xmlns:p14="http://schemas.microsoft.com/office/powerpoint/2010/main" val="10884141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节省读者的能量</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735330" y="1607821"/>
            <a:ext cx="10721339" cy="3394709"/>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785144"/>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229280" y="2343859"/>
            <a:ext cx="9564450" cy="2274597"/>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增强论述的清晰度</a:t>
            </a:r>
            <a:endParaRPr lang="en-US" altLang="zh-CN" sz="28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避免认知偏差</a:t>
            </a:r>
            <a:endParaRPr lang="en-US" altLang="zh-CN" sz="28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满足读者的期望：用逻辑流引导你的读者</a:t>
            </a:r>
            <a:endParaRPr lang="en-US" altLang="zh-CN" sz="28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采用合适的语态</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202841" y="475781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2455652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735330" y="1904126"/>
            <a:ext cx="10721339" cy="2735579"/>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208144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202841" y="4393522"/>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6" name="文本框 5">
            <a:extLst>
              <a:ext uri="{FF2B5EF4-FFF2-40B4-BE49-F238E27FC236}">
                <a16:creationId xmlns:a16="http://schemas.microsoft.com/office/drawing/2014/main" id="{D86B44EC-BD95-F84E-AB00-5A6157077262}"/>
              </a:ext>
            </a:extLst>
          </p:cNvPr>
          <p:cNvSpPr txBox="1"/>
          <p:nvPr/>
        </p:nvSpPr>
        <p:spPr>
          <a:xfrm>
            <a:off x="992498" y="2550554"/>
            <a:ext cx="10300342" cy="1815882"/>
          </a:xfrm>
          <a:prstGeom prst="rect">
            <a:avLst/>
          </a:prstGeom>
          <a:noFill/>
        </p:spPr>
        <p:txBody>
          <a:bodyPr wrap="square" rtlCol="0">
            <a:spAutoFit/>
          </a:bodyPr>
          <a:lstStyle/>
          <a:p>
            <a:pPr algn="just"/>
            <a:r>
              <a:rPr lang="en" altLang="zh-CN" sz="2800" dirty="0"/>
              <a:t>Economists</a:t>
            </a:r>
            <a:r>
              <a:rPr lang="zh-CN" altLang="en-US" sz="2800" dirty="0"/>
              <a:t> </a:t>
            </a:r>
            <a:r>
              <a:rPr lang="en" altLang="zh-CN" sz="2800" dirty="0"/>
              <a:t>considered</a:t>
            </a:r>
            <a:r>
              <a:rPr lang="zh-CN" altLang="en-US" sz="2800" dirty="0"/>
              <a:t> </a:t>
            </a:r>
            <a:r>
              <a:rPr lang="en" altLang="zh-CN" sz="2800" dirty="0" err="1"/>
              <a:t>Weinheimer</a:t>
            </a:r>
            <a:r>
              <a:rPr lang="zh-CN" altLang="en-US" sz="2800" dirty="0"/>
              <a:t> </a:t>
            </a:r>
            <a:r>
              <a:rPr lang="en" altLang="zh-CN" sz="2800" dirty="0"/>
              <a:t>Industries,</a:t>
            </a:r>
            <a:r>
              <a:rPr lang="zh-CN" altLang="en-US" sz="2800" dirty="0"/>
              <a:t> </a:t>
            </a:r>
            <a:r>
              <a:rPr lang="en" altLang="zh-CN" sz="2800" dirty="0"/>
              <a:t>a</a:t>
            </a:r>
            <a:r>
              <a:rPr lang="zh-CN" altLang="en-US" sz="2800" dirty="0"/>
              <a:t> </a:t>
            </a:r>
            <a:r>
              <a:rPr lang="en" altLang="zh-CN" sz="2800" dirty="0"/>
              <a:t>large</a:t>
            </a:r>
            <a:r>
              <a:rPr lang="zh-CN" altLang="en-US" sz="2800" dirty="0"/>
              <a:t> </a:t>
            </a:r>
            <a:r>
              <a:rPr lang="en" altLang="zh-CN" sz="2800" dirty="0"/>
              <a:t>German</a:t>
            </a:r>
            <a:r>
              <a:rPr lang="zh-CN" altLang="en-US" sz="2800" dirty="0"/>
              <a:t> </a:t>
            </a:r>
            <a:r>
              <a:rPr lang="en" altLang="zh-CN" sz="2800" dirty="0"/>
              <a:t>trading</a:t>
            </a:r>
            <a:r>
              <a:rPr lang="zh-CN" altLang="en-US" sz="2800" dirty="0"/>
              <a:t> </a:t>
            </a:r>
            <a:r>
              <a:rPr lang="en" altLang="zh-CN" sz="2800" dirty="0"/>
              <a:t>corporation</a:t>
            </a:r>
            <a:r>
              <a:rPr lang="zh-CN" altLang="en-US" sz="2800" dirty="0"/>
              <a:t> </a:t>
            </a:r>
            <a:r>
              <a:rPr lang="en" altLang="zh-CN" sz="2800" dirty="0"/>
              <a:t>founded</a:t>
            </a:r>
            <a:r>
              <a:rPr lang="zh-CN" altLang="en-US" sz="2800" dirty="0"/>
              <a:t> </a:t>
            </a:r>
            <a:r>
              <a:rPr lang="en" altLang="zh-CN" sz="2800" dirty="0"/>
              <a:t>in</a:t>
            </a:r>
            <a:r>
              <a:rPr lang="zh-CN" altLang="en-US" sz="2800" dirty="0"/>
              <a:t> </a:t>
            </a:r>
            <a:r>
              <a:rPr lang="en" altLang="zh-CN" sz="2800" dirty="0"/>
              <a:t>1816</a:t>
            </a:r>
            <a:r>
              <a:rPr lang="zh-CN" altLang="en-US" sz="2800" dirty="0"/>
              <a:t> </a:t>
            </a:r>
            <a:r>
              <a:rPr lang="en" altLang="zh-CN" sz="2800" dirty="0"/>
              <a:t>outside</a:t>
            </a:r>
            <a:r>
              <a:rPr lang="zh-CN" altLang="en-US" sz="2800" dirty="0"/>
              <a:t> </a:t>
            </a:r>
            <a:r>
              <a:rPr lang="en" altLang="zh-CN" sz="2800" dirty="0"/>
              <a:t>of</a:t>
            </a:r>
            <a:r>
              <a:rPr lang="zh-CN" altLang="en-US" sz="2800" dirty="0"/>
              <a:t> </a:t>
            </a:r>
            <a:r>
              <a:rPr lang="en" altLang="zh-CN" sz="2800" dirty="0"/>
              <a:t>Berlin</a:t>
            </a:r>
            <a:r>
              <a:rPr lang="zh-CN" altLang="en-US" sz="2800" dirty="0"/>
              <a:t> </a:t>
            </a:r>
            <a:r>
              <a:rPr lang="en" altLang="zh-CN" sz="2800" dirty="0"/>
              <a:t>by</a:t>
            </a:r>
            <a:r>
              <a:rPr lang="zh-CN" altLang="en-US" sz="2800" dirty="0"/>
              <a:t> </a:t>
            </a:r>
            <a:r>
              <a:rPr lang="en" altLang="zh-CN" sz="2800" dirty="0"/>
              <a:t>Christoph</a:t>
            </a:r>
            <a:r>
              <a:rPr lang="zh-CN" altLang="en-US" sz="2800" dirty="0"/>
              <a:t> </a:t>
            </a:r>
            <a:r>
              <a:rPr lang="en" altLang="zh-CN" sz="2800" dirty="0" err="1"/>
              <a:t>Weinheimer</a:t>
            </a:r>
            <a:r>
              <a:rPr lang="en" altLang="zh-CN" sz="2800" dirty="0"/>
              <a:t>,</a:t>
            </a:r>
            <a:r>
              <a:rPr lang="zh-CN" altLang="en-US" sz="2800" dirty="0"/>
              <a:t> </a:t>
            </a:r>
            <a:r>
              <a:rPr lang="en" altLang="zh-CN" sz="2800" dirty="0"/>
              <a:t>to</a:t>
            </a:r>
            <a:r>
              <a:rPr lang="zh-CN" altLang="en-US" sz="2800" dirty="0"/>
              <a:t> </a:t>
            </a:r>
            <a:r>
              <a:rPr lang="en" altLang="zh-CN" sz="2800" dirty="0"/>
              <a:t>be</a:t>
            </a:r>
            <a:r>
              <a:rPr lang="zh-CN" altLang="en-US" sz="2800" dirty="0"/>
              <a:t> </a:t>
            </a:r>
            <a:r>
              <a:rPr lang="en" altLang="zh-CN" sz="2800" dirty="0"/>
              <a:t>a</a:t>
            </a:r>
            <a:r>
              <a:rPr lang="zh-CN" altLang="en-US" sz="2800" dirty="0"/>
              <a:t> </a:t>
            </a:r>
            <a:r>
              <a:rPr lang="en" altLang="zh-CN" sz="2800" dirty="0"/>
              <a:t>model</a:t>
            </a:r>
            <a:r>
              <a:rPr lang="zh-CN" altLang="en-US" sz="2800" dirty="0"/>
              <a:t> </a:t>
            </a:r>
            <a:r>
              <a:rPr lang="en" altLang="zh-CN" sz="2800" dirty="0"/>
              <a:t>in</a:t>
            </a:r>
            <a:r>
              <a:rPr lang="zh-CN" altLang="en-US" sz="2800" dirty="0"/>
              <a:t> </a:t>
            </a:r>
            <a:r>
              <a:rPr lang="en" altLang="zh-CN" sz="2800" dirty="0"/>
              <a:t>the</a:t>
            </a:r>
            <a:r>
              <a:rPr lang="zh-CN" altLang="en-US" sz="2800" dirty="0"/>
              <a:t> </a:t>
            </a:r>
            <a:r>
              <a:rPr lang="en" altLang="zh-CN" sz="2800" dirty="0"/>
              <a:t>development</a:t>
            </a:r>
            <a:r>
              <a:rPr lang="zh-CN" altLang="en-US" sz="2800" dirty="0"/>
              <a:t> </a:t>
            </a:r>
            <a:r>
              <a:rPr lang="en" altLang="zh-CN" sz="2800" dirty="0"/>
              <a:t>of</a:t>
            </a:r>
            <a:r>
              <a:rPr lang="zh-CN" altLang="en-US" sz="2800" dirty="0"/>
              <a:t> </a:t>
            </a:r>
            <a:r>
              <a:rPr lang="en" altLang="zh-CN" sz="2800" dirty="0"/>
              <a:t>modern</a:t>
            </a:r>
            <a:r>
              <a:rPr lang="zh-CN" altLang="en-US" sz="2800" dirty="0"/>
              <a:t> </a:t>
            </a:r>
            <a:r>
              <a:rPr lang="en" altLang="zh-CN" sz="2800" dirty="0"/>
              <a:t>employee</a:t>
            </a:r>
            <a:r>
              <a:rPr lang="zh-CN" altLang="en-US" sz="2800" dirty="0"/>
              <a:t> </a:t>
            </a:r>
            <a:r>
              <a:rPr lang="en" altLang="zh-CN" sz="2800" dirty="0"/>
              <a:t>conditions</a:t>
            </a:r>
            <a:r>
              <a:rPr lang="zh-CN" altLang="en-US" sz="2800" dirty="0"/>
              <a:t> </a:t>
            </a:r>
            <a:r>
              <a:rPr lang="en" altLang="zh-CN" sz="2800" dirty="0"/>
              <a:t>worldwide.</a:t>
            </a:r>
          </a:p>
        </p:txBody>
      </p:sp>
      <p:sp>
        <p:nvSpPr>
          <p:cNvPr id="13" name="文本框 12">
            <a:extLst>
              <a:ext uri="{FF2B5EF4-FFF2-40B4-BE49-F238E27FC236}">
                <a16:creationId xmlns:a16="http://schemas.microsoft.com/office/drawing/2014/main" id="{8DD18053-3F94-6E4B-8477-F2BA72B35F6E}"/>
              </a:ext>
            </a:extLst>
          </p:cNvPr>
          <p:cNvSpPr txBox="1"/>
          <p:nvPr/>
        </p:nvSpPr>
        <p:spPr>
          <a:xfrm>
            <a:off x="6179585" y="4393522"/>
            <a:ext cx="4057521" cy="646331"/>
          </a:xfrm>
          <a:prstGeom prst="rect">
            <a:avLst/>
          </a:prstGeom>
          <a:solidFill>
            <a:schemeClr val="accent3">
              <a:lumMod val="40000"/>
              <a:lumOff val="60000"/>
            </a:schemeClr>
          </a:solidFill>
        </p:spPr>
        <p:txBody>
          <a:bodyPr wrap="none" rtlCol="0">
            <a:spAutoFit/>
          </a:bodyPr>
          <a:lstStyle/>
          <a:p>
            <a:r>
              <a:rPr kumimoji="1" lang="en-US" altLang="zh-CN" sz="3600" dirty="0"/>
              <a:t>30</a:t>
            </a:r>
            <a:r>
              <a:rPr kumimoji="1" lang="zh-CN" altLang="en-US" sz="3600" dirty="0"/>
              <a:t> 秒时间阅读</a:t>
            </a:r>
            <a:r>
              <a:rPr kumimoji="1" lang="en-US" altLang="zh-CN" sz="3600" dirty="0"/>
              <a:t>……</a:t>
            </a:r>
            <a:endParaRPr kumimoji="1" lang="zh-CN" altLang="en-US" sz="3600" dirty="0"/>
          </a:p>
        </p:txBody>
      </p:sp>
    </p:spTree>
    <p:extLst>
      <p:ext uri="{BB962C8B-B14F-4D97-AF65-F5344CB8AC3E}">
        <p14:creationId xmlns:p14="http://schemas.microsoft.com/office/powerpoint/2010/main" val="2270527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735330" y="1005840"/>
            <a:ext cx="10721339" cy="48379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203501"/>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162354" y="559349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6" name="文本框 5">
            <a:extLst>
              <a:ext uri="{FF2B5EF4-FFF2-40B4-BE49-F238E27FC236}">
                <a16:creationId xmlns:a16="http://schemas.microsoft.com/office/drawing/2014/main" id="{D86B44EC-BD95-F84E-AB00-5A6157077262}"/>
              </a:ext>
            </a:extLst>
          </p:cNvPr>
          <p:cNvSpPr txBox="1"/>
          <p:nvPr/>
        </p:nvSpPr>
        <p:spPr>
          <a:xfrm>
            <a:off x="1050960" y="1493906"/>
            <a:ext cx="9898054" cy="4216539"/>
          </a:xfrm>
          <a:prstGeom prst="rect">
            <a:avLst/>
          </a:prstGeom>
          <a:noFill/>
        </p:spPr>
        <p:txBody>
          <a:bodyPr wrap="square" rtlCol="0">
            <a:spAutoFit/>
          </a:bodyPr>
          <a:lstStyle/>
          <a:p>
            <a:pPr algn="just"/>
            <a:r>
              <a:rPr lang="en-US" altLang="zh-CN" sz="3200" dirty="0">
                <a:solidFill>
                  <a:srgbClr val="C00000"/>
                </a:solidFill>
              </a:rPr>
              <a:t>Q1</a:t>
            </a:r>
            <a:r>
              <a:rPr lang="zh-CN" altLang="en-US" sz="3200" dirty="0">
                <a:solidFill>
                  <a:srgbClr val="C00000"/>
                </a:solidFill>
              </a:rPr>
              <a:t>：</a:t>
            </a:r>
            <a:endParaRPr lang="en-US" altLang="zh-CN" sz="2800" dirty="0"/>
          </a:p>
          <a:p>
            <a:pPr algn="just"/>
            <a:r>
              <a:rPr lang="en" altLang="zh-CN" sz="2800" dirty="0"/>
              <a:t>When is the company founded?</a:t>
            </a:r>
          </a:p>
          <a:p>
            <a:pPr algn="just"/>
            <a:r>
              <a:rPr lang="en-US" altLang="zh-CN" sz="3200" dirty="0">
                <a:solidFill>
                  <a:srgbClr val="C00000"/>
                </a:solidFill>
              </a:rPr>
              <a:t>Q2</a:t>
            </a:r>
            <a:r>
              <a:rPr lang="zh-CN" altLang="en-US" sz="3200" dirty="0">
                <a:solidFill>
                  <a:srgbClr val="C00000"/>
                </a:solidFill>
              </a:rPr>
              <a:t>：</a:t>
            </a:r>
            <a:endParaRPr lang="en-US" altLang="zh-CN" sz="2800" dirty="0"/>
          </a:p>
          <a:p>
            <a:pPr algn="just"/>
            <a:r>
              <a:rPr lang="en" altLang="zh-CN" sz="2800" dirty="0"/>
              <a:t>Where is the company founded?</a:t>
            </a:r>
          </a:p>
          <a:p>
            <a:pPr algn="just"/>
            <a:r>
              <a:rPr lang="en-US" altLang="zh-CN" sz="3200" dirty="0">
                <a:solidFill>
                  <a:srgbClr val="C00000"/>
                </a:solidFill>
              </a:rPr>
              <a:t>Q3</a:t>
            </a:r>
            <a:r>
              <a:rPr lang="zh-CN" altLang="en-US" sz="3200" dirty="0">
                <a:solidFill>
                  <a:srgbClr val="C00000"/>
                </a:solidFill>
              </a:rPr>
              <a:t>：</a:t>
            </a:r>
            <a:endParaRPr lang="en-US" altLang="zh-CN" sz="2800" dirty="0"/>
          </a:p>
          <a:p>
            <a:pPr algn="just"/>
            <a:r>
              <a:rPr lang="en" altLang="zh-CN" sz="2800" dirty="0"/>
              <a:t>Who founded the company?</a:t>
            </a:r>
          </a:p>
          <a:p>
            <a:pPr algn="just"/>
            <a:r>
              <a:rPr lang="en-US" altLang="zh-CN" sz="3200" dirty="0">
                <a:solidFill>
                  <a:srgbClr val="C00000"/>
                </a:solidFill>
              </a:rPr>
              <a:t>Q4</a:t>
            </a:r>
            <a:r>
              <a:rPr lang="zh-CN" altLang="en-US" sz="3200" dirty="0">
                <a:solidFill>
                  <a:srgbClr val="C00000"/>
                </a:solidFill>
              </a:rPr>
              <a:t>：</a:t>
            </a:r>
            <a:endParaRPr lang="en-US" altLang="zh-CN" sz="2800" dirty="0"/>
          </a:p>
          <a:p>
            <a:pPr algn="just"/>
            <a:r>
              <a:rPr lang="en" altLang="zh-CN" sz="2800" dirty="0"/>
              <a:t>What is the author’s main message? Why this company is important?</a:t>
            </a:r>
          </a:p>
        </p:txBody>
      </p:sp>
    </p:spTree>
    <p:extLst>
      <p:ext uri="{BB962C8B-B14F-4D97-AF65-F5344CB8AC3E}">
        <p14:creationId xmlns:p14="http://schemas.microsoft.com/office/powerpoint/2010/main" val="18703227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735330" y="1904126"/>
            <a:ext cx="10721339" cy="2735579"/>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208144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202841" y="4393522"/>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6" name="文本框 5">
            <a:extLst>
              <a:ext uri="{FF2B5EF4-FFF2-40B4-BE49-F238E27FC236}">
                <a16:creationId xmlns:a16="http://schemas.microsoft.com/office/drawing/2014/main" id="{D86B44EC-BD95-F84E-AB00-5A6157077262}"/>
              </a:ext>
            </a:extLst>
          </p:cNvPr>
          <p:cNvSpPr txBox="1"/>
          <p:nvPr/>
        </p:nvSpPr>
        <p:spPr>
          <a:xfrm>
            <a:off x="992498" y="2550554"/>
            <a:ext cx="10300342" cy="1815882"/>
          </a:xfrm>
          <a:prstGeom prst="rect">
            <a:avLst/>
          </a:prstGeom>
          <a:noFill/>
        </p:spPr>
        <p:txBody>
          <a:bodyPr wrap="square" rtlCol="0">
            <a:spAutoFit/>
          </a:bodyPr>
          <a:lstStyle/>
          <a:p>
            <a:pPr algn="just"/>
            <a:r>
              <a:rPr lang="en" altLang="zh-CN" sz="2800" dirty="0"/>
              <a:t>Economists</a:t>
            </a:r>
            <a:r>
              <a:rPr lang="zh-CN" altLang="en-US" sz="2800" dirty="0"/>
              <a:t> </a:t>
            </a:r>
            <a:r>
              <a:rPr lang="en" altLang="zh-CN" sz="2800" dirty="0"/>
              <a:t>considered</a:t>
            </a:r>
            <a:r>
              <a:rPr lang="zh-CN" altLang="en-US" sz="2800" dirty="0"/>
              <a:t> </a:t>
            </a:r>
            <a:r>
              <a:rPr lang="en" altLang="zh-CN" sz="2800" dirty="0" err="1"/>
              <a:t>Weinheimer</a:t>
            </a:r>
            <a:r>
              <a:rPr lang="zh-CN" altLang="en-US" sz="2800" dirty="0"/>
              <a:t> </a:t>
            </a:r>
            <a:r>
              <a:rPr lang="en" altLang="zh-CN" sz="2800" dirty="0"/>
              <a:t>Industries,</a:t>
            </a:r>
            <a:r>
              <a:rPr lang="zh-CN" altLang="en-US" sz="2800" dirty="0"/>
              <a:t> </a:t>
            </a:r>
            <a:r>
              <a:rPr lang="en" altLang="zh-CN" sz="2800" dirty="0"/>
              <a:t>a</a:t>
            </a:r>
            <a:r>
              <a:rPr lang="zh-CN" altLang="en-US" sz="2800" dirty="0"/>
              <a:t> </a:t>
            </a:r>
            <a:r>
              <a:rPr lang="en" altLang="zh-CN" sz="2800" dirty="0"/>
              <a:t>large</a:t>
            </a:r>
            <a:r>
              <a:rPr lang="zh-CN" altLang="en-US" sz="2800" dirty="0"/>
              <a:t> </a:t>
            </a:r>
            <a:r>
              <a:rPr lang="en" altLang="zh-CN" sz="2800" dirty="0"/>
              <a:t>German</a:t>
            </a:r>
            <a:r>
              <a:rPr lang="zh-CN" altLang="en-US" sz="2800" dirty="0"/>
              <a:t> </a:t>
            </a:r>
            <a:r>
              <a:rPr lang="en" altLang="zh-CN" sz="2800" dirty="0"/>
              <a:t>trading</a:t>
            </a:r>
            <a:r>
              <a:rPr lang="zh-CN" altLang="en-US" sz="2800" dirty="0"/>
              <a:t> </a:t>
            </a:r>
            <a:r>
              <a:rPr lang="en" altLang="zh-CN" sz="2800" dirty="0"/>
              <a:t>corporation</a:t>
            </a:r>
            <a:r>
              <a:rPr lang="zh-CN" altLang="en-US" sz="2800" dirty="0"/>
              <a:t> </a:t>
            </a:r>
            <a:r>
              <a:rPr lang="en" altLang="zh-CN" sz="2800" dirty="0"/>
              <a:t>founded</a:t>
            </a:r>
            <a:r>
              <a:rPr lang="zh-CN" altLang="en-US" sz="2800" dirty="0"/>
              <a:t> </a:t>
            </a:r>
            <a:r>
              <a:rPr lang="en" altLang="zh-CN" sz="2800" dirty="0"/>
              <a:t>in</a:t>
            </a:r>
            <a:r>
              <a:rPr lang="zh-CN" altLang="en-US" sz="2800" dirty="0"/>
              <a:t> </a:t>
            </a:r>
            <a:r>
              <a:rPr lang="en" altLang="zh-CN" sz="2800" dirty="0"/>
              <a:t>1816</a:t>
            </a:r>
            <a:r>
              <a:rPr lang="zh-CN" altLang="en-US" sz="2800" dirty="0"/>
              <a:t> </a:t>
            </a:r>
            <a:r>
              <a:rPr lang="en" altLang="zh-CN" sz="2800" dirty="0"/>
              <a:t>outside</a:t>
            </a:r>
            <a:r>
              <a:rPr lang="zh-CN" altLang="en-US" sz="2800" dirty="0"/>
              <a:t> </a:t>
            </a:r>
            <a:r>
              <a:rPr lang="en" altLang="zh-CN" sz="2800" dirty="0"/>
              <a:t>of</a:t>
            </a:r>
            <a:r>
              <a:rPr lang="zh-CN" altLang="en-US" sz="2800" dirty="0"/>
              <a:t> </a:t>
            </a:r>
            <a:r>
              <a:rPr lang="en" altLang="zh-CN" sz="2800" dirty="0"/>
              <a:t>Berlin</a:t>
            </a:r>
            <a:r>
              <a:rPr lang="zh-CN" altLang="en-US" sz="2800" dirty="0"/>
              <a:t> </a:t>
            </a:r>
            <a:r>
              <a:rPr lang="en" altLang="zh-CN" sz="2800" dirty="0"/>
              <a:t>by</a:t>
            </a:r>
            <a:r>
              <a:rPr lang="zh-CN" altLang="en-US" sz="2800" dirty="0"/>
              <a:t> </a:t>
            </a:r>
            <a:r>
              <a:rPr lang="en" altLang="zh-CN" sz="2800" dirty="0"/>
              <a:t>Christoph</a:t>
            </a:r>
            <a:r>
              <a:rPr lang="zh-CN" altLang="en-US" sz="2800" dirty="0"/>
              <a:t> </a:t>
            </a:r>
            <a:r>
              <a:rPr lang="en" altLang="zh-CN" sz="2800" dirty="0" err="1"/>
              <a:t>Weinheimer</a:t>
            </a:r>
            <a:r>
              <a:rPr lang="en" altLang="zh-CN" sz="2800" dirty="0"/>
              <a:t>,</a:t>
            </a:r>
            <a:r>
              <a:rPr lang="zh-CN" altLang="en-US" sz="2800" dirty="0"/>
              <a:t> </a:t>
            </a:r>
            <a:r>
              <a:rPr lang="en" altLang="zh-CN" sz="2800" dirty="0"/>
              <a:t>to</a:t>
            </a:r>
            <a:r>
              <a:rPr lang="zh-CN" altLang="en-US" sz="2800" dirty="0"/>
              <a:t> </a:t>
            </a:r>
            <a:r>
              <a:rPr lang="en" altLang="zh-CN" sz="2800" dirty="0"/>
              <a:t>be</a:t>
            </a:r>
            <a:r>
              <a:rPr lang="zh-CN" altLang="en-US" sz="2800" dirty="0"/>
              <a:t> </a:t>
            </a:r>
            <a:r>
              <a:rPr lang="en" altLang="zh-CN" sz="2800" dirty="0"/>
              <a:t>a</a:t>
            </a:r>
            <a:r>
              <a:rPr lang="zh-CN" altLang="en-US" sz="2800" dirty="0"/>
              <a:t> </a:t>
            </a:r>
            <a:r>
              <a:rPr lang="en" altLang="zh-CN" sz="2800" dirty="0"/>
              <a:t>model</a:t>
            </a:r>
            <a:r>
              <a:rPr lang="zh-CN" altLang="en-US" sz="2800" dirty="0"/>
              <a:t> </a:t>
            </a:r>
            <a:r>
              <a:rPr lang="en" altLang="zh-CN" sz="2800" dirty="0"/>
              <a:t>in</a:t>
            </a:r>
            <a:r>
              <a:rPr lang="zh-CN" altLang="en-US" sz="2800" dirty="0"/>
              <a:t> </a:t>
            </a:r>
            <a:r>
              <a:rPr lang="en" altLang="zh-CN" sz="2800" dirty="0"/>
              <a:t>the</a:t>
            </a:r>
            <a:r>
              <a:rPr lang="zh-CN" altLang="en-US" sz="2800" dirty="0"/>
              <a:t> </a:t>
            </a:r>
            <a:r>
              <a:rPr lang="en" altLang="zh-CN" sz="2800" dirty="0"/>
              <a:t>development</a:t>
            </a:r>
            <a:r>
              <a:rPr lang="zh-CN" altLang="en-US" sz="2800" dirty="0"/>
              <a:t> </a:t>
            </a:r>
            <a:r>
              <a:rPr lang="en" altLang="zh-CN" sz="2800" dirty="0"/>
              <a:t>of</a:t>
            </a:r>
            <a:r>
              <a:rPr lang="zh-CN" altLang="en-US" sz="2800" dirty="0"/>
              <a:t> </a:t>
            </a:r>
            <a:r>
              <a:rPr lang="en" altLang="zh-CN" sz="2800" dirty="0"/>
              <a:t>modern</a:t>
            </a:r>
            <a:r>
              <a:rPr lang="zh-CN" altLang="en-US" sz="2800" dirty="0"/>
              <a:t> </a:t>
            </a:r>
            <a:r>
              <a:rPr lang="en" altLang="zh-CN" sz="2800" dirty="0"/>
              <a:t>employee</a:t>
            </a:r>
            <a:r>
              <a:rPr lang="zh-CN" altLang="en-US" sz="2800" dirty="0"/>
              <a:t> </a:t>
            </a:r>
            <a:r>
              <a:rPr lang="en" altLang="zh-CN" sz="2800" dirty="0"/>
              <a:t>conditions</a:t>
            </a:r>
            <a:r>
              <a:rPr lang="zh-CN" altLang="en-US" sz="2800" dirty="0"/>
              <a:t> </a:t>
            </a:r>
            <a:r>
              <a:rPr lang="en" altLang="zh-CN" sz="2800" dirty="0"/>
              <a:t>worldwide.</a:t>
            </a:r>
          </a:p>
        </p:txBody>
      </p:sp>
      <p:sp>
        <p:nvSpPr>
          <p:cNvPr id="5" name="文本框 4">
            <a:extLst>
              <a:ext uri="{FF2B5EF4-FFF2-40B4-BE49-F238E27FC236}">
                <a16:creationId xmlns:a16="http://schemas.microsoft.com/office/drawing/2014/main" id="{68BCE61D-E295-D143-9DF9-B2707649BDA9}"/>
              </a:ext>
            </a:extLst>
          </p:cNvPr>
          <p:cNvSpPr txBox="1"/>
          <p:nvPr/>
        </p:nvSpPr>
        <p:spPr>
          <a:xfrm>
            <a:off x="6179585" y="4393522"/>
            <a:ext cx="4057521" cy="646331"/>
          </a:xfrm>
          <a:prstGeom prst="rect">
            <a:avLst/>
          </a:prstGeom>
          <a:solidFill>
            <a:schemeClr val="accent5">
              <a:lumMod val="75000"/>
            </a:schemeClr>
          </a:solidFill>
        </p:spPr>
        <p:txBody>
          <a:bodyPr wrap="none" rtlCol="0">
            <a:spAutoFit/>
          </a:bodyPr>
          <a:lstStyle/>
          <a:p>
            <a:r>
              <a:rPr kumimoji="1" lang="en-US" altLang="zh-CN" sz="3600" dirty="0"/>
              <a:t>30</a:t>
            </a:r>
            <a:r>
              <a:rPr kumimoji="1" lang="zh-CN" altLang="en-US" sz="3600" dirty="0"/>
              <a:t> 个英文单词！！</a:t>
            </a:r>
          </a:p>
        </p:txBody>
      </p:sp>
    </p:spTree>
    <p:extLst>
      <p:ext uri="{BB962C8B-B14F-4D97-AF65-F5344CB8AC3E}">
        <p14:creationId xmlns:p14="http://schemas.microsoft.com/office/powerpoint/2010/main" val="36497954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pic>
        <p:nvPicPr>
          <p:cNvPr id="8" name="图片 7">
            <a:extLst>
              <a:ext uri="{FF2B5EF4-FFF2-40B4-BE49-F238E27FC236}">
                <a16:creationId xmlns:a16="http://schemas.microsoft.com/office/drawing/2014/main" id="{92D43B8E-BBCC-894B-8C44-6F3AC01DE05D}"/>
              </a:ext>
            </a:extLst>
          </p:cNvPr>
          <p:cNvPicPr>
            <a:picLocks noChangeAspect="1"/>
          </p:cNvPicPr>
          <p:nvPr/>
        </p:nvPicPr>
        <p:blipFill>
          <a:blip r:embed="rId2"/>
          <a:stretch>
            <a:fillRect/>
          </a:stretch>
        </p:blipFill>
        <p:spPr>
          <a:xfrm>
            <a:off x="506883" y="812277"/>
            <a:ext cx="7752347" cy="3077447"/>
          </a:xfrm>
          <a:prstGeom prst="rect">
            <a:avLst/>
          </a:prstGeom>
        </p:spPr>
      </p:pic>
      <p:graphicFrame>
        <p:nvGraphicFramePr>
          <p:cNvPr id="11" name="表格 12">
            <a:extLst>
              <a:ext uri="{FF2B5EF4-FFF2-40B4-BE49-F238E27FC236}">
                <a16:creationId xmlns:a16="http://schemas.microsoft.com/office/drawing/2014/main" id="{7677C42E-9BC0-1945-9953-E6640A80487E}"/>
              </a:ext>
            </a:extLst>
          </p:cNvPr>
          <p:cNvGraphicFramePr>
            <a:graphicFrameLocks noGrp="1"/>
          </p:cNvGraphicFramePr>
          <p:nvPr>
            <p:extLst>
              <p:ext uri="{D42A27DB-BD31-4B8C-83A1-F6EECF244321}">
                <p14:modId xmlns:p14="http://schemas.microsoft.com/office/powerpoint/2010/main" val="3019033806"/>
              </p:ext>
            </p:extLst>
          </p:nvPr>
        </p:nvGraphicFramePr>
        <p:xfrm>
          <a:off x="319056" y="3921808"/>
          <a:ext cx="8128000" cy="234696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750434192"/>
                    </a:ext>
                  </a:extLst>
                </a:gridCol>
                <a:gridCol w="4064000">
                  <a:extLst>
                    <a:ext uri="{9D8B030D-6E8A-4147-A177-3AD203B41FA5}">
                      <a16:colId xmlns:a16="http://schemas.microsoft.com/office/drawing/2014/main" val="2246851493"/>
                    </a:ext>
                  </a:extLst>
                </a:gridCol>
              </a:tblGrid>
              <a:tr h="370840">
                <a:tc>
                  <a:txBody>
                    <a:bodyPr/>
                    <a:lstStyle/>
                    <a:p>
                      <a:pPr marL="0" algn="ctr" defTabSz="914400" rtl="0" eaLnBrk="1" latinLnBrk="0" hangingPunct="1"/>
                      <a:r>
                        <a:rPr lang="zh-CN" altLang="en-US" sz="2800" b="1" kern="1200" dirty="0">
                          <a:solidFill>
                            <a:schemeClr val="lt1"/>
                          </a:solidFill>
                          <a:latin typeface="+mn-lt"/>
                          <a:ea typeface="+mn-ea"/>
                          <a:cs typeface="+mn-cs"/>
                        </a:rPr>
                        <a:t>句子长度</a:t>
                      </a:r>
                    </a:p>
                  </a:txBody>
                  <a:tcPr/>
                </a:tc>
                <a:tc>
                  <a:txBody>
                    <a:bodyPr/>
                    <a:lstStyle/>
                    <a:p>
                      <a:pPr marL="0" algn="ctr" defTabSz="914400" rtl="0" eaLnBrk="1" latinLnBrk="0" hangingPunct="1"/>
                      <a:r>
                        <a:rPr lang="zh-CN" altLang="en-US" sz="2800" b="1" kern="1200" dirty="0">
                          <a:solidFill>
                            <a:schemeClr val="lt1"/>
                          </a:solidFill>
                          <a:latin typeface="+mn-lt"/>
                          <a:ea typeface="+mn-ea"/>
                          <a:cs typeface="+mn-cs"/>
                        </a:rPr>
                        <a:t>回忆率</a:t>
                      </a:r>
                    </a:p>
                  </a:txBody>
                  <a:tcPr/>
                </a:tc>
                <a:extLst>
                  <a:ext uri="{0D108BD9-81ED-4DB2-BD59-A6C34878D82A}">
                    <a16:rowId xmlns:a16="http://schemas.microsoft.com/office/drawing/2014/main" val="2205883711"/>
                  </a:ext>
                </a:extLst>
              </a:tr>
              <a:tr h="370840">
                <a:tc>
                  <a:txBody>
                    <a:bodyPr/>
                    <a:lstStyle/>
                    <a:p>
                      <a:pPr algn="ctr"/>
                      <a:r>
                        <a:rPr lang="en-US" altLang="zh-CN" sz="2400" dirty="0"/>
                        <a:t>10</a:t>
                      </a:r>
                      <a:endParaRPr lang="zh-CN" altLang="en-US" sz="2400" dirty="0"/>
                    </a:p>
                  </a:txBody>
                  <a:tcPr/>
                </a:tc>
                <a:tc>
                  <a:txBody>
                    <a:bodyPr/>
                    <a:lstStyle/>
                    <a:p>
                      <a:pPr algn="ctr"/>
                      <a:r>
                        <a:rPr lang="en-US" altLang="zh-CN" sz="2400" dirty="0"/>
                        <a:t>98%</a:t>
                      </a:r>
                      <a:endParaRPr lang="zh-CN" altLang="en-US" sz="2400" dirty="0"/>
                    </a:p>
                  </a:txBody>
                  <a:tcPr/>
                </a:tc>
                <a:extLst>
                  <a:ext uri="{0D108BD9-81ED-4DB2-BD59-A6C34878D82A}">
                    <a16:rowId xmlns:a16="http://schemas.microsoft.com/office/drawing/2014/main" val="2176349661"/>
                  </a:ext>
                </a:extLst>
              </a:tr>
              <a:tr h="370840">
                <a:tc>
                  <a:txBody>
                    <a:bodyPr/>
                    <a:lstStyle/>
                    <a:p>
                      <a:pPr algn="ctr"/>
                      <a:r>
                        <a:rPr lang="en-US" altLang="zh-CN" sz="2400" dirty="0"/>
                        <a:t>20</a:t>
                      </a:r>
                      <a:endParaRPr lang="zh-CN" altLang="en-US" sz="2400" dirty="0"/>
                    </a:p>
                  </a:txBody>
                  <a:tcPr/>
                </a:tc>
                <a:tc>
                  <a:txBody>
                    <a:bodyPr/>
                    <a:lstStyle/>
                    <a:p>
                      <a:pPr algn="ctr"/>
                      <a:r>
                        <a:rPr lang="en-US" altLang="zh-CN" sz="2400" dirty="0"/>
                        <a:t>85%</a:t>
                      </a:r>
                      <a:endParaRPr lang="zh-CN" altLang="en-US" sz="2400" dirty="0"/>
                    </a:p>
                  </a:txBody>
                  <a:tcPr/>
                </a:tc>
                <a:extLst>
                  <a:ext uri="{0D108BD9-81ED-4DB2-BD59-A6C34878D82A}">
                    <a16:rowId xmlns:a16="http://schemas.microsoft.com/office/drawing/2014/main" val="2264170"/>
                  </a:ext>
                </a:extLst>
              </a:tr>
              <a:tr h="370840">
                <a:tc>
                  <a:txBody>
                    <a:bodyPr/>
                    <a:lstStyle/>
                    <a:p>
                      <a:pPr algn="ctr"/>
                      <a:r>
                        <a:rPr lang="en-US" altLang="zh-CN" sz="2400" dirty="0"/>
                        <a:t>30</a:t>
                      </a:r>
                      <a:endParaRPr lang="zh-CN" altLang="en-US" sz="2400" dirty="0"/>
                    </a:p>
                  </a:txBody>
                  <a:tcPr/>
                </a:tc>
                <a:tc>
                  <a:txBody>
                    <a:bodyPr/>
                    <a:lstStyle/>
                    <a:p>
                      <a:pPr algn="ctr"/>
                      <a:r>
                        <a:rPr lang="en-US" altLang="zh-CN" sz="2400" dirty="0"/>
                        <a:t>70%</a:t>
                      </a:r>
                      <a:endParaRPr lang="zh-CN" altLang="en-US" sz="2400" dirty="0"/>
                    </a:p>
                  </a:txBody>
                  <a:tcPr/>
                </a:tc>
                <a:extLst>
                  <a:ext uri="{0D108BD9-81ED-4DB2-BD59-A6C34878D82A}">
                    <a16:rowId xmlns:a16="http://schemas.microsoft.com/office/drawing/2014/main" val="3913136708"/>
                  </a:ext>
                </a:extLst>
              </a:tr>
              <a:tr h="370840">
                <a:tc>
                  <a:txBody>
                    <a:bodyPr/>
                    <a:lstStyle/>
                    <a:p>
                      <a:pPr algn="ctr"/>
                      <a:r>
                        <a:rPr lang="en-US" altLang="zh-CN" sz="2400" dirty="0"/>
                        <a:t>50</a:t>
                      </a:r>
                      <a:endParaRPr lang="zh-CN" altLang="en-US" sz="2400" dirty="0"/>
                    </a:p>
                  </a:txBody>
                  <a:tcPr/>
                </a:tc>
                <a:tc>
                  <a:txBody>
                    <a:bodyPr/>
                    <a:lstStyle/>
                    <a:p>
                      <a:pPr algn="ctr"/>
                      <a:r>
                        <a:rPr lang="en-US" altLang="zh-CN" sz="2400" dirty="0"/>
                        <a:t>58%</a:t>
                      </a:r>
                      <a:endParaRPr lang="zh-CN" altLang="en-US" sz="2400" dirty="0"/>
                    </a:p>
                  </a:txBody>
                  <a:tcPr/>
                </a:tc>
                <a:extLst>
                  <a:ext uri="{0D108BD9-81ED-4DB2-BD59-A6C34878D82A}">
                    <a16:rowId xmlns:a16="http://schemas.microsoft.com/office/drawing/2014/main" val="2704710736"/>
                  </a:ext>
                </a:extLst>
              </a:tr>
            </a:tbl>
          </a:graphicData>
        </a:graphic>
      </p:graphicFrame>
      <p:sp>
        <p:nvSpPr>
          <p:cNvPr id="13" name="文本框 12">
            <a:extLst>
              <a:ext uri="{FF2B5EF4-FFF2-40B4-BE49-F238E27FC236}">
                <a16:creationId xmlns:a16="http://schemas.microsoft.com/office/drawing/2014/main" id="{138E507B-4A50-C943-B4B7-96D521271431}"/>
              </a:ext>
            </a:extLst>
          </p:cNvPr>
          <p:cNvSpPr txBox="1"/>
          <p:nvPr/>
        </p:nvSpPr>
        <p:spPr>
          <a:xfrm>
            <a:off x="8447056" y="2936270"/>
            <a:ext cx="3877985" cy="646331"/>
          </a:xfrm>
          <a:prstGeom prst="rect">
            <a:avLst/>
          </a:prstGeom>
          <a:noFill/>
        </p:spPr>
        <p:txBody>
          <a:bodyPr wrap="none" rtlCol="0">
            <a:spAutoFit/>
          </a:bodyPr>
          <a:lstStyle/>
          <a:p>
            <a:r>
              <a:rPr kumimoji="1" lang="zh-CN" altLang="en-US" sz="3600" dirty="0"/>
              <a:t>用简短的句子！！</a:t>
            </a:r>
          </a:p>
        </p:txBody>
      </p:sp>
    </p:spTree>
    <p:extLst>
      <p:ext uri="{BB962C8B-B14F-4D97-AF65-F5344CB8AC3E}">
        <p14:creationId xmlns:p14="http://schemas.microsoft.com/office/powerpoint/2010/main" val="1779173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strVal val="#ppt_w*0.70"/>
                                          </p:val>
                                        </p:tav>
                                        <p:tav tm="100000">
                                          <p:val>
                                            <p:strVal val="#ppt_w"/>
                                          </p:val>
                                        </p:tav>
                                      </p:tavLst>
                                    </p:anim>
                                    <p:anim calcmode="lin" valueType="num">
                                      <p:cBhvr>
                                        <p:cTn id="8" dur="1000" fill="hold"/>
                                        <p:tgtEl>
                                          <p:spTgt spid="13"/>
                                        </p:tgtEl>
                                        <p:attrNameLst>
                                          <p:attrName>ppt_h</p:attrName>
                                        </p:attrNameLst>
                                      </p:cBhvr>
                                      <p:tavLst>
                                        <p:tav tm="0">
                                          <p:val>
                                            <p:strVal val="#ppt_h"/>
                                          </p:val>
                                        </p:tav>
                                        <p:tav tm="100000">
                                          <p:val>
                                            <p:strVal val="#ppt_h"/>
                                          </p:val>
                                        </p:tav>
                                      </p:tavLst>
                                    </p:anim>
                                    <p:animEffect transition="in" filter="fade">
                                      <p:cBhvr>
                                        <p:cTn id="9"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论文到底是什么？</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9" name="矩形: 圆角 8">
            <a:extLst>
              <a:ext uri="{FF2B5EF4-FFF2-40B4-BE49-F238E27FC236}">
                <a16:creationId xmlns:a16="http://schemas.microsoft.com/office/drawing/2014/main" id="{8F74F224-48EC-462B-BF6E-875C52DAA32F}"/>
              </a:ext>
            </a:extLst>
          </p:cNvPr>
          <p:cNvSpPr/>
          <p:nvPr/>
        </p:nvSpPr>
        <p:spPr>
          <a:xfrm>
            <a:off x="319055" y="909357"/>
            <a:ext cx="11365869" cy="3280679"/>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507075" y="1020084"/>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378301" y="1368380"/>
            <a:ext cx="8694263" cy="2125454"/>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百度百科：</a:t>
            </a:r>
            <a:endParaRPr lang="en-US" altLang="zh-CN" sz="2400" b="1" dirty="0">
              <a:solidFill>
                <a:schemeClr val="tx1">
                  <a:lumMod val="75000"/>
                  <a:lumOff val="25000"/>
                </a:schemeClr>
              </a:solidFill>
            </a:endParaRPr>
          </a:p>
          <a:p>
            <a:pPr>
              <a:lnSpc>
                <a:spcPct val="130000"/>
              </a:lnSpc>
            </a:pPr>
            <a:r>
              <a:rPr lang="zh-CN" altLang="en-US" sz="3200" dirty="0">
                <a:solidFill>
                  <a:schemeClr val="tx1">
                    <a:lumMod val="75000"/>
                    <a:lumOff val="25000"/>
                  </a:schemeClr>
                </a:solidFill>
              </a:rPr>
              <a:t>论文</a:t>
            </a:r>
            <a:r>
              <a:rPr lang="zh-CN" altLang="en-US" sz="2400" dirty="0">
                <a:solidFill>
                  <a:schemeClr val="tx1">
                    <a:lumMod val="75000"/>
                    <a:lumOff val="25000"/>
                  </a:schemeClr>
                </a:solidFill>
              </a:rPr>
              <a:t> 常用来指进行各个学术领域的研究和描述学术研究成果的文章，简称之为论文。它既是</a:t>
            </a:r>
            <a:r>
              <a:rPr lang="zh-CN" altLang="en-US" sz="2400" dirty="0">
                <a:solidFill>
                  <a:srgbClr val="C00000"/>
                </a:solidFill>
              </a:rPr>
              <a:t>探讨问题</a:t>
            </a:r>
            <a:r>
              <a:rPr lang="zh-CN" altLang="en-US" sz="2400" dirty="0">
                <a:solidFill>
                  <a:schemeClr val="tx1">
                    <a:lumMod val="75000"/>
                    <a:lumOff val="25000"/>
                  </a:schemeClr>
                </a:solidFill>
              </a:rPr>
              <a:t>进行学术研究的一种手段，又是</a:t>
            </a:r>
            <a:r>
              <a:rPr lang="zh-CN" altLang="en-US" sz="2400" dirty="0">
                <a:solidFill>
                  <a:srgbClr val="C00000"/>
                </a:solidFill>
              </a:rPr>
              <a:t>描述学术研究成果</a:t>
            </a:r>
            <a:r>
              <a:rPr lang="zh-CN" altLang="en-US" sz="2400" dirty="0">
                <a:solidFill>
                  <a:schemeClr val="tx1">
                    <a:lumMod val="75000"/>
                    <a:lumOff val="25000"/>
                  </a:schemeClr>
                </a:solidFill>
              </a:rPr>
              <a:t>、</a:t>
            </a:r>
            <a:r>
              <a:rPr lang="zh-CN" altLang="en-US" sz="2400" dirty="0">
                <a:solidFill>
                  <a:srgbClr val="C00000"/>
                </a:solidFill>
              </a:rPr>
              <a:t>进行学术交流</a:t>
            </a:r>
            <a:r>
              <a:rPr lang="zh-CN" altLang="en-US" sz="2400" dirty="0">
                <a:solidFill>
                  <a:schemeClr val="tx1">
                    <a:lumMod val="75000"/>
                    <a:lumOff val="25000"/>
                  </a:schemeClr>
                </a:solidFill>
              </a:rPr>
              <a:t>的一种工具。</a:t>
            </a: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1365290" y="39438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 name="矩形 3">
            <a:extLst>
              <a:ext uri="{FF2B5EF4-FFF2-40B4-BE49-F238E27FC236}">
                <a16:creationId xmlns:a16="http://schemas.microsoft.com/office/drawing/2014/main" id="{4DB80E14-C9CB-ED43-A910-2F139E9461E7}"/>
              </a:ext>
            </a:extLst>
          </p:cNvPr>
          <p:cNvSpPr/>
          <p:nvPr/>
        </p:nvSpPr>
        <p:spPr>
          <a:xfrm>
            <a:off x="558243" y="4695446"/>
            <a:ext cx="4561520" cy="954107"/>
          </a:xfrm>
          <a:prstGeom prst="rect">
            <a:avLst/>
          </a:prstGeom>
        </p:spPr>
        <p:txBody>
          <a:bodyPr wrap="square">
            <a:spAutoFit/>
          </a:bodyPr>
          <a:lstStyle/>
          <a:p>
            <a:pPr marL="342900" indent="-342900">
              <a:buAutoNum type="arabicPeriod"/>
            </a:pPr>
            <a:r>
              <a:rPr kumimoji="1" lang="zh-CN" altLang="en-US" sz="2800" dirty="0"/>
              <a:t>描述学术研究成果</a:t>
            </a:r>
            <a:endParaRPr kumimoji="1" lang="en-US" altLang="zh-CN" sz="2800" dirty="0"/>
          </a:p>
          <a:p>
            <a:pPr marL="342900" indent="-342900">
              <a:buAutoNum type="arabicPeriod"/>
            </a:pPr>
            <a:r>
              <a:rPr kumimoji="1" lang="zh-CN" altLang="en-US" sz="2800" dirty="0"/>
              <a:t>进行学术交流、探讨问题</a:t>
            </a:r>
          </a:p>
        </p:txBody>
      </p:sp>
      <p:sp>
        <p:nvSpPr>
          <p:cNvPr id="8" name="圆角矩形 7">
            <a:extLst>
              <a:ext uri="{FF2B5EF4-FFF2-40B4-BE49-F238E27FC236}">
                <a16:creationId xmlns:a16="http://schemas.microsoft.com/office/drawing/2014/main" id="{78E7B609-020B-CD45-BF0D-FCB7BFACCF0D}"/>
              </a:ext>
            </a:extLst>
          </p:cNvPr>
          <p:cNvSpPr/>
          <p:nvPr/>
        </p:nvSpPr>
        <p:spPr>
          <a:xfrm>
            <a:off x="319055" y="4452836"/>
            <a:ext cx="4800708" cy="1512425"/>
          </a:xfrm>
          <a:prstGeom prst="round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右箭头 9">
            <a:extLst>
              <a:ext uri="{FF2B5EF4-FFF2-40B4-BE49-F238E27FC236}">
                <a16:creationId xmlns:a16="http://schemas.microsoft.com/office/drawing/2014/main" id="{0C25EEE7-5F67-594D-B5D8-8550D12D5BCC}"/>
              </a:ext>
            </a:extLst>
          </p:cNvPr>
          <p:cNvSpPr/>
          <p:nvPr/>
        </p:nvSpPr>
        <p:spPr>
          <a:xfrm>
            <a:off x="5344971" y="4795026"/>
            <a:ext cx="648487" cy="720122"/>
          </a:xfrm>
          <a:prstGeom prst="rightArrow">
            <a:avLst/>
          </a:prstGeom>
          <a:solidFill>
            <a:schemeClr val="accent3">
              <a:lumMod val="40000"/>
              <a:lumOff val="6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a16="http://schemas.microsoft.com/office/drawing/2014/main" id="{84CD8D92-EDD0-7F4D-A694-978531451DDD}"/>
              </a:ext>
            </a:extLst>
          </p:cNvPr>
          <p:cNvSpPr/>
          <p:nvPr/>
        </p:nvSpPr>
        <p:spPr>
          <a:xfrm>
            <a:off x="6084270" y="4441950"/>
            <a:ext cx="2072758" cy="1512425"/>
          </a:xfrm>
          <a:prstGeom prst="round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a:extLst>
              <a:ext uri="{FF2B5EF4-FFF2-40B4-BE49-F238E27FC236}">
                <a16:creationId xmlns:a16="http://schemas.microsoft.com/office/drawing/2014/main" id="{1A7CB878-435F-BF42-9844-F524987BB4EC}"/>
              </a:ext>
            </a:extLst>
          </p:cNvPr>
          <p:cNvSpPr/>
          <p:nvPr/>
        </p:nvSpPr>
        <p:spPr>
          <a:xfrm>
            <a:off x="6316739" y="4765477"/>
            <a:ext cx="1607820" cy="954107"/>
          </a:xfrm>
          <a:prstGeom prst="rect">
            <a:avLst/>
          </a:prstGeom>
        </p:spPr>
        <p:txBody>
          <a:bodyPr wrap="square">
            <a:spAutoFit/>
          </a:bodyPr>
          <a:lstStyle/>
          <a:p>
            <a:r>
              <a:rPr kumimoji="1" lang="zh-CN" altLang="en-US" sz="2800" dirty="0">
                <a:solidFill>
                  <a:srgbClr val="C00000"/>
                </a:solidFill>
              </a:rPr>
              <a:t>有效地</a:t>
            </a:r>
            <a:r>
              <a:rPr kumimoji="1" lang="zh-CN" altLang="en-US" sz="2800" dirty="0"/>
              <a:t>与读者沟通！</a:t>
            </a:r>
          </a:p>
        </p:txBody>
      </p:sp>
      <p:sp>
        <p:nvSpPr>
          <p:cNvPr id="16" name="右箭头 15">
            <a:extLst>
              <a:ext uri="{FF2B5EF4-FFF2-40B4-BE49-F238E27FC236}">
                <a16:creationId xmlns:a16="http://schemas.microsoft.com/office/drawing/2014/main" id="{FCA05DF1-05E7-5345-A87D-21D28FA50FD9}"/>
              </a:ext>
            </a:extLst>
          </p:cNvPr>
          <p:cNvSpPr/>
          <p:nvPr/>
        </p:nvSpPr>
        <p:spPr>
          <a:xfrm>
            <a:off x="8382236" y="4789294"/>
            <a:ext cx="648487" cy="720122"/>
          </a:xfrm>
          <a:prstGeom prst="rightArrow">
            <a:avLst/>
          </a:prstGeom>
          <a:solidFill>
            <a:schemeClr val="accent3">
              <a:lumMod val="40000"/>
              <a:lumOff val="6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a:extLst>
              <a:ext uri="{FF2B5EF4-FFF2-40B4-BE49-F238E27FC236}">
                <a16:creationId xmlns:a16="http://schemas.microsoft.com/office/drawing/2014/main" id="{0E977BF7-B805-F145-B876-A74FFC4A8262}"/>
              </a:ext>
            </a:extLst>
          </p:cNvPr>
          <p:cNvSpPr/>
          <p:nvPr/>
        </p:nvSpPr>
        <p:spPr>
          <a:xfrm>
            <a:off x="9121535" y="4436218"/>
            <a:ext cx="2072758" cy="1512425"/>
          </a:xfrm>
          <a:prstGeom prst="round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矩形 17">
            <a:extLst>
              <a:ext uri="{FF2B5EF4-FFF2-40B4-BE49-F238E27FC236}">
                <a16:creationId xmlns:a16="http://schemas.microsoft.com/office/drawing/2014/main" id="{6C17775D-27D9-A945-939A-EEFF3F020F1B}"/>
              </a:ext>
            </a:extLst>
          </p:cNvPr>
          <p:cNvSpPr/>
          <p:nvPr/>
        </p:nvSpPr>
        <p:spPr>
          <a:xfrm>
            <a:off x="9255931" y="4731994"/>
            <a:ext cx="2072758" cy="954107"/>
          </a:xfrm>
          <a:prstGeom prst="rect">
            <a:avLst/>
          </a:prstGeom>
        </p:spPr>
        <p:txBody>
          <a:bodyPr wrap="square">
            <a:spAutoFit/>
          </a:bodyPr>
          <a:lstStyle/>
          <a:p>
            <a:r>
              <a:rPr kumimoji="1" lang="zh-CN" altLang="en-US" sz="2800" dirty="0"/>
              <a:t>逻辑性是论文的根本！</a:t>
            </a:r>
          </a:p>
        </p:txBody>
      </p:sp>
    </p:spTree>
    <p:extLst>
      <p:ext uri="{BB962C8B-B14F-4D97-AF65-F5344CB8AC3E}">
        <p14:creationId xmlns:p14="http://schemas.microsoft.com/office/powerpoint/2010/main" val="2751165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animBg="1"/>
      <p:bldP spid="10" grpId="0" animBg="1"/>
      <p:bldP spid="13" grpId="0" animBg="1"/>
      <p:bldP spid="15" grpId="0"/>
      <p:bldP spid="16" grpId="0" animBg="1"/>
      <p:bldP spid="17" grpId="0" animBg="1"/>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AAA15C42-8B53-449A-A911-2686C82E9037}"/>
              </a:ext>
            </a:extLst>
          </p:cNvPr>
          <p:cNvSpPr/>
          <p:nvPr/>
        </p:nvSpPr>
        <p:spPr>
          <a:xfrm>
            <a:off x="627600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107535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725143" y="2235200"/>
            <a:ext cx="3624097" cy="2042867"/>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每句话</a:t>
            </a:r>
            <a:r>
              <a:rPr lang="en-US" altLang="zh-CN" sz="2800" b="1" dirty="0">
                <a:solidFill>
                  <a:schemeClr val="tx1">
                    <a:lumMod val="75000"/>
                    <a:lumOff val="25000"/>
                  </a:schemeClr>
                </a:solidFill>
              </a:rPr>
              <a:t>10-20</a:t>
            </a:r>
            <a:r>
              <a:rPr lang="zh-CN" altLang="en-US" sz="2800" b="1" dirty="0">
                <a:solidFill>
                  <a:schemeClr val="tx1">
                    <a:lumMod val="75000"/>
                    <a:lumOff val="25000"/>
                  </a:schemeClr>
                </a:solidFill>
              </a:rPr>
              <a:t>个单词</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或长或短不严格要求</a:t>
            </a:r>
            <a:endParaRPr lang="en-US" altLang="zh-CN" sz="2400" dirty="0">
              <a:solidFill>
                <a:schemeClr val="tx1">
                  <a:lumMod val="75000"/>
                  <a:lumOff val="25000"/>
                </a:schemeClr>
              </a:solidFill>
            </a:endParaRP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rPr>
              <a:t>长短结合会让阅读变得有趣</a:t>
            </a:r>
          </a:p>
        </p:txBody>
      </p:sp>
      <p:sp>
        <p:nvSpPr>
          <p:cNvPr id="15" name="文本框 14">
            <a:extLst>
              <a:ext uri="{FF2B5EF4-FFF2-40B4-BE49-F238E27FC236}">
                <a16:creationId xmlns:a16="http://schemas.microsoft.com/office/drawing/2014/main" id="{DA800403-78E5-457E-995C-6E55E2040E71}"/>
              </a:ext>
            </a:extLst>
          </p:cNvPr>
          <p:cNvSpPr txBox="1"/>
          <p:nvPr/>
        </p:nvSpPr>
        <p:spPr>
          <a:xfrm>
            <a:off x="6762821" y="2235200"/>
            <a:ext cx="3894607" cy="2042867"/>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每句话只讲一个</a:t>
            </a:r>
            <a:r>
              <a:rPr lang="en-US" altLang="zh-CN" sz="2800" b="1" dirty="0">
                <a:solidFill>
                  <a:schemeClr val="tx1">
                    <a:lumMod val="75000"/>
                    <a:lumOff val="25000"/>
                  </a:schemeClr>
                </a:solidFill>
              </a:rPr>
              <a:t>idea</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只在必要时使用分号</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确保充分地向读者表述了该问题</a:t>
            </a:r>
            <a:endParaRPr lang="en-US" altLang="zh-CN" sz="2400" dirty="0">
              <a:solidFill>
                <a:schemeClr val="tx1">
                  <a:lumMod val="75000"/>
                  <a:lumOff val="25000"/>
                </a:schemeClr>
              </a:solidFill>
            </a:endParaRPr>
          </a:p>
        </p:txBody>
      </p:sp>
      <p:sp>
        <p:nvSpPr>
          <p:cNvPr id="16" name="平行四边形 15">
            <a:extLst>
              <a:ext uri="{FF2B5EF4-FFF2-40B4-BE49-F238E27FC236}">
                <a16:creationId xmlns:a16="http://schemas.microsoft.com/office/drawing/2014/main" id="{671FE447-1135-43CF-B090-5E3386D7438C}"/>
              </a:ext>
            </a:extLst>
          </p:cNvPr>
          <p:cNvSpPr/>
          <p:nvPr/>
        </p:nvSpPr>
        <p:spPr>
          <a:xfrm>
            <a:off x="63910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a:extLst>
              <a:ext uri="{FF2B5EF4-FFF2-40B4-BE49-F238E27FC236}">
                <a16:creationId xmlns:a16="http://schemas.microsoft.com/office/drawing/2014/main" id="{C140415A-D6BA-48C6-9E63-FB0DD4AAD1FB}"/>
              </a:ext>
            </a:extLst>
          </p:cNvPr>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562957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a:extLst>
              <a:ext uri="{FF2B5EF4-FFF2-40B4-BE49-F238E27FC236}">
                <a16:creationId xmlns:a16="http://schemas.microsoft.com/office/drawing/2014/main" id="{155EBADE-1559-D549-8BE3-CBF16EFEDBB4}"/>
              </a:ext>
            </a:extLst>
          </p:cNvPr>
          <p:cNvSpPr txBox="1"/>
          <p:nvPr/>
        </p:nvSpPr>
        <p:spPr>
          <a:xfrm>
            <a:off x="780474" y="932262"/>
            <a:ext cx="1415772" cy="584775"/>
          </a:xfrm>
          <a:prstGeom prst="rect">
            <a:avLst/>
          </a:prstGeom>
          <a:noFill/>
        </p:spPr>
        <p:txBody>
          <a:bodyPr wrap="none" rtlCol="0">
            <a:spAutoFit/>
          </a:bodyPr>
          <a:lstStyle/>
          <a:p>
            <a:r>
              <a:rPr kumimoji="1" lang="zh-CN" altLang="en-US" sz="3200" dirty="0"/>
              <a:t>目标：</a:t>
            </a:r>
          </a:p>
        </p:txBody>
      </p:sp>
    </p:spTree>
    <p:extLst>
      <p:ext uri="{BB962C8B-B14F-4D97-AF65-F5344CB8AC3E}">
        <p14:creationId xmlns:p14="http://schemas.microsoft.com/office/powerpoint/2010/main" val="2627428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43890" y="829706"/>
            <a:ext cx="10721339" cy="2313544"/>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01058" y="100702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111401" y="280389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6" name="文本框 5">
            <a:extLst>
              <a:ext uri="{FF2B5EF4-FFF2-40B4-BE49-F238E27FC236}">
                <a16:creationId xmlns:a16="http://schemas.microsoft.com/office/drawing/2014/main" id="{D86B44EC-BD95-F84E-AB00-5A6157077262}"/>
              </a:ext>
            </a:extLst>
          </p:cNvPr>
          <p:cNvSpPr txBox="1"/>
          <p:nvPr/>
        </p:nvSpPr>
        <p:spPr>
          <a:xfrm>
            <a:off x="901058" y="1234195"/>
            <a:ext cx="10300342" cy="1815882"/>
          </a:xfrm>
          <a:prstGeom prst="rect">
            <a:avLst/>
          </a:prstGeom>
          <a:noFill/>
        </p:spPr>
        <p:txBody>
          <a:bodyPr wrap="square" rtlCol="0">
            <a:spAutoFit/>
          </a:bodyPr>
          <a:lstStyle/>
          <a:p>
            <a:pPr algn="just"/>
            <a:r>
              <a:rPr lang="en" altLang="zh-CN" sz="2800" dirty="0"/>
              <a:t>Economists</a:t>
            </a:r>
            <a:r>
              <a:rPr lang="zh-CN" altLang="en-US" sz="2800" dirty="0"/>
              <a:t> </a:t>
            </a:r>
            <a:r>
              <a:rPr lang="en" altLang="zh-CN" sz="2800" dirty="0"/>
              <a:t>considered</a:t>
            </a:r>
            <a:r>
              <a:rPr lang="zh-CN" altLang="en-US" sz="2800" dirty="0"/>
              <a:t> </a:t>
            </a:r>
            <a:r>
              <a:rPr lang="en" altLang="zh-CN" sz="2800" dirty="0" err="1"/>
              <a:t>Weinheimer</a:t>
            </a:r>
            <a:r>
              <a:rPr lang="zh-CN" altLang="en-US" sz="2800" dirty="0"/>
              <a:t> </a:t>
            </a:r>
            <a:r>
              <a:rPr lang="en" altLang="zh-CN" sz="2800" dirty="0"/>
              <a:t>Industries,</a:t>
            </a:r>
            <a:r>
              <a:rPr lang="zh-CN" altLang="en-US" sz="2800" dirty="0"/>
              <a:t> </a:t>
            </a:r>
            <a:r>
              <a:rPr lang="en" altLang="zh-CN" sz="2800" dirty="0"/>
              <a:t>a</a:t>
            </a:r>
            <a:r>
              <a:rPr lang="zh-CN" altLang="en-US" sz="2800" dirty="0"/>
              <a:t> </a:t>
            </a:r>
            <a:r>
              <a:rPr lang="en" altLang="zh-CN" sz="2800" dirty="0"/>
              <a:t>large</a:t>
            </a:r>
            <a:r>
              <a:rPr lang="zh-CN" altLang="en-US" sz="2800" dirty="0"/>
              <a:t> </a:t>
            </a:r>
            <a:r>
              <a:rPr lang="en" altLang="zh-CN" sz="2800" dirty="0"/>
              <a:t>German</a:t>
            </a:r>
            <a:r>
              <a:rPr lang="zh-CN" altLang="en-US" sz="2800" dirty="0"/>
              <a:t> </a:t>
            </a:r>
            <a:r>
              <a:rPr lang="en" altLang="zh-CN" sz="2800" dirty="0"/>
              <a:t>trading</a:t>
            </a:r>
            <a:r>
              <a:rPr lang="zh-CN" altLang="en-US" sz="2800" dirty="0"/>
              <a:t> </a:t>
            </a:r>
            <a:r>
              <a:rPr lang="en" altLang="zh-CN" sz="2800" dirty="0"/>
              <a:t>corporation</a:t>
            </a:r>
            <a:r>
              <a:rPr lang="zh-CN" altLang="en-US" sz="2800" dirty="0"/>
              <a:t> </a:t>
            </a:r>
            <a:r>
              <a:rPr lang="en" altLang="zh-CN" sz="2800" dirty="0"/>
              <a:t>founded</a:t>
            </a:r>
            <a:r>
              <a:rPr lang="zh-CN" altLang="en-US" sz="2800" dirty="0"/>
              <a:t> </a:t>
            </a:r>
            <a:r>
              <a:rPr lang="en" altLang="zh-CN" sz="2800" dirty="0"/>
              <a:t>in</a:t>
            </a:r>
            <a:r>
              <a:rPr lang="zh-CN" altLang="en-US" sz="2800" dirty="0"/>
              <a:t> </a:t>
            </a:r>
            <a:r>
              <a:rPr lang="en" altLang="zh-CN" sz="2800" dirty="0"/>
              <a:t>1816</a:t>
            </a:r>
            <a:r>
              <a:rPr lang="zh-CN" altLang="en-US" sz="2800" dirty="0"/>
              <a:t> </a:t>
            </a:r>
            <a:r>
              <a:rPr lang="en" altLang="zh-CN" sz="2800" dirty="0"/>
              <a:t>outside</a:t>
            </a:r>
            <a:r>
              <a:rPr lang="zh-CN" altLang="en-US" sz="2800" dirty="0"/>
              <a:t> </a:t>
            </a:r>
            <a:r>
              <a:rPr lang="en" altLang="zh-CN" sz="2800" dirty="0"/>
              <a:t>of</a:t>
            </a:r>
            <a:r>
              <a:rPr lang="zh-CN" altLang="en-US" sz="2800" dirty="0"/>
              <a:t> </a:t>
            </a:r>
            <a:r>
              <a:rPr lang="en" altLang="zh-CN" sz="2800" dirty="0"/>
              <a:t>Berlin</a:t>
            </a:r>
            <a:r>
              <a:rPr lang="zh-CN" altLang="en-US" sz="2800" dirty="0"/>
              <a:t> </a:t>
            </a:r>
            <a:r>
              <a:rPr lang="en" altLang="zh-CN" sz="2800" dirty="0"/>
              <a:t>by</a:t>
            </a:r>
            <a:r>
              <a:rPr lang="zh-CN" altLang="en-US" sz="2800" dirty="0"/>
              <a:t> </a:t>
            </a:r>
            <a:r>
              <a:rPr lang="en" altLang="zh-CN" sz="2800" dirty="0"/>
              <a:t>Christoph</a:t>
            </a:r>
            <a:r>
              <a:rPr lang="zh-CN" altLang="en-US" sz="2800" dirty="0"/>
              <a:t> </a:t>
            </a:r>
            <a:r>
              <a:rPr lang="en" altLang="zh-CN" sz="2800" dirty="0" err="1"/>
              <a:t>Weinheimer</a:t>
            </a:r>
            <a:r>
              <a:rPr lang="en" altLang="zh-CN" sz="2800" dirty="0"/>
              <a:t>,</a:t>
            </a:r>
            <a:r>
              <a:rPr lang="zh-CN" altLang="en-US" sz="2800" dirty="0"/>
              <a:t> </a:t>
            </a:r>
            <a:r>
              <a:rPr lang="en" altLang="zh-CN" sz="2800" dirty="0"/>
              <a:t>to</a:t>
            </a:r>
            <a:r>
              <a:rPr lang="zh-CN" altLang="en-US" sz="2800" dirty="0"/>
              <a:t> </a:t>
            </a:r>
            <a:r>
              <a:rPr lang="en" altLang="zh-CN" sz="2800" dirty="0"/>
              <a:t>be</a:t>
            </a:r>
            <a:r>
              <a:rPr lang="zh-CN" altLang="en-US" sz="2800" dirty="0"/>
              <a:t> </a:t>
            </a:r>
            <a:r>
              <a:rPr lang="en" altLang="zh-CN" sz="2800" dirty="0"/>
              <a:t>a</a:t>
            </a:r>
            <a:r>
              <a:rPr lang="zh-CN" altLang="en-US" sz="2800" dirty="0"/>
              <a:t> </a:t>
            </a:r>
            <a:r>
              <a:rPr lang="en" altLang="zh-CN" sz="2800" dirty="0"/>
              <a:t>model</a:t>
            </a:r>
            <a:r>
              <a:rPr lang="zh-CN" altLang="en-US" sz="2800" dirty="0"/>
              <a:t> </a:t>
            </a:r>
            <a:r>
              <a:rPr lang="en" altLang="zh-CN" sz="2800" dirty="0"/>
              <a:t>in</a:t>
            </a:r>
            <a:r>
              <a:rPr lang="zh-CN" altLang="en-US" sz="2800" dirty="0"/>
              <a:t> </a:t>
            </a:r>
            <a:r>
              <a:rPr lang="en" altLang="zh-CN" sz="2800" dirty="0"/>
              <a:t>the</a:t>
            </a:r>
            <a:r>
              <a:rPr lang="zh-CN" altLang="en-US" sz="2800" dirty="0"/>
              <a:t> </a:t>
            </a:r>
            <a:r>
              <a:rPr lang="en" altLang="zh-CN" sz="2800" dirty="0"/>
              <a:t>development</a:t>
            </a:r>
            <a:r>
              <a:rPr lang="zh-CN" altLang="en-US" sz="2800" dirty="0"/>
              <a:t> </a:t>
            </a:r>
            <a:r>
              <a:rPr lang="en" altLang="zh-CN" sz="2800" dirty="0"/>
              <a:t>of</a:t>
            </a:r>
            <a:r>
              <a:rPr lang="zh-CN" altLang="en-US" sz="2800" dirty="0"/>
              <a:t> </a:t>
            </a:r>
            <a:r>
              <a:rPr lang="en" altLang="zh-CN" sz="2800" dirty="0"/>
              <a:t>modern</a:t>
            </a:r>
            <a:r>
              <a:rPr lang="zh-CN" altLang="en-US" sz="2800" dirty="0"/>
              <a:t> </a:t>
            </a:r>
            <a:r>
              <a:rPr lang="en" altLang="zh-CN" sz="2800" dirty="0"/>
              <a:t>employee</a:t>
            </a:r>
            <a:r>
              <a:rPr lang="zh-CN" altLang="en-US" sz="2800" dirty="0"/>
              <a:t> </a:t>
            </a:r>
            <a:r>
              <a:rPr lang="en" altLang="zh-CN" sz="2800" dirty="0"/>
              <a:t>conditions</a:t>
            </a:r>
            <a:r>
              <a:rPr lang="zh-CN" altLang="en-US" sz="2800" dirty="0"/>
              <a:t> </a:t>
            </a:r>
            <a:r>
              <a:rPr lang="en" altLang="zh-CN" sz="2800" dirty="0"/>
              <a:t>worldwide.</a:t>
            </a:r>
          </a:p>
        </p:txBody>
      </p:sp>
      <p:sp>
        <p:nvSpPr>
          <p:cNvPr id="10" name="矩形: 圆角 6">
            <a:extLst>
              <a:ext uri="{FF2B5EF4-FFF2-40B4-BE49-F238E27FC236}">
                <a16:creationId xmlns:a16="http://schemas.microsoft.com/office/drawing/2014/main" id="{89B019C1-6B1B-CB49-B756-5CDC3FA6E0CD}"/>
              </a:ext>
            </a:extLst>
          </p:cNvPr>
          <p:cNvSpPr/>
          <p:nvPr/>
        </p:nvSpPr>
        <p:spPr>
          <a:xfrm>
            <a:off x="643890" y="3370416"/>
            <a:ext cx="10721339" cy="248055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216CCE72-F6FA-4F48-B44C-8EF534A17CD8}"/>
              </a:ext>
            </a:extLst>
          </p:cNvPr>
          <p:cNvSpPr/>
          <p:nvPr/>
        </p:nvSpPr>
        <p:spPr>
          <a:xfrm>
            <a:off x="901058" y="354773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right-quote-sign_36811">
            <a:extLst>
              <a:ext uri="{FF2B5EF4-FFF2-40B4-BE49-F238E27FC236}">
                <a16:creationId xmlns:a16="http://schemas.microsoft.com/office/drawing/2014/main" id="{0E631095-F347-3445-AADA-F5EE8F17A01E}"/>
              </a:ext>
            </a:extLst>
          </p:cNvPr>
          <p:cNvSpPr>
            <a:spLocks noChangeAspect="1"/>
          </p:cNvSpPr>
          <p:nvPr/>
        </p:nvSpPr>
        <p:spPr bwMode="auto">
          <a:xfrm>
            <a:off x="11111401" y="551161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4" name="文本框 13">
            <a:extLst>
              <a:ext uri="{FF2B5EF4-FFF2-40B4-BE49-F238E27FC236}">
                <a16:creationId xmlns:a16="http://schemas.microsoft.com/office/drawing/2014/main" id="{890FA65E-2331-6B49-8342-BEB94B10C7BE}"/>
              </a:ext>
            </a:extLst>
          </p:cNvPr>
          <p:cNvSpPr txBox="1"/>
          <p:nvPr/>
        </p:nvSpPr>
        <p:spPr>
          <a:xfrm>
            <a:off x="901058" y="3929392"/>
            <a:ext cx="10300342" cy="1261884"/>
          </a:xfrm>
          <a:prstGeom prst="rect">
            <a:avLst/>
          </a:prstGeom>
          <a:noFill/>
        </p:spPr>
        <p:txBody>
          <a:bodyPr wrap="square" rtlCol="0">
            <a:spAutoFit/>
          </a:bodyPr>
          <a:lstStyle/>
          <a:p>
            <a:pPr algn="just"/>
            <a:r>
              <a:rPr lang="zh-CN" altLang="en" sz="2800" dirty="0"/>
              <a:t>重要</a:t>
            </a:r>
            <a:r>
              <a:rPr lang="zh-CN" altLang="en-US" sz="2800" dirty="0"/>
              <a:t>信息：</a:t>
            </a:r>
            <a:endParaRPr lang="en-US" altLang="zh-CN" sz="2800" dirty="0"/>
          </a:p>
          <a:p>
            <a:pPr marL="457200" indent="-457200" algn="just">
              <a:buFont typeface="Arial" panose="020B0604020202020204" pitchFamily="34" charset="0"/>
              <a:buChar char="•"/>
            </a:pPr>
            <a:r>
              <a:rPr lang="en-US" altLang="zh-CN" sz="2400" dirty="0" err="1"/>
              <a:t>Weinheimer</a:t>
            </a:r>
            <a:r>
              <a:rPr lang="zh-CN" altLang="en-US" sz="2400" dirty="0"/>
              <a:t> </a:t>
            </a:r>
            <a:r>
              <a:rPr lang="en-US" altLang="zh-CN" sz="2400" dirty="0"/>
              <a:t>Industries</a:t>
            </a:r>
            <a:r>
              <a:rPr lang="zh-CN" altLang="en-US" sz="2400" dirty="0"/>
              <a:t>的历史</a:t>
            </a:r>
            <a:endParaRPr lang="en-US" altLang="zh-CN" sz="2400" dirty="0"/>
          </a:p>
          <a:p>
            <a:pPr marL="457200" indent="-457200" algn="just">
              <a:buFont typeface="Arial" panose="020B0604020202020204" pitchFamily="34" charset="0"/>
              <a:buChar char="•"/>
            </a:pPr>
            <a:r>
              <a:rPr lang="zh-CN" altLang="en-US" sz="2400" dirty="0"/>
              <a:t>这个公司为什么重要？（对你的论文的理论为什么重要？）</a:t>
            </a:r>
            <a:endParaRPr lang="en" altLang="zh-CN" sz="2400" dirty="0"/>
          </a:p>
        </p:txBody>
      </p:sp>
    </p:spTree>
    <p:extLst>
      <p:ext uri="{BB962C8B-B14F-4D97-AF65-F5344CB8AC3E}">
        <p14:creationId xmlns:p14="http://schemas.microsoft.com/office/powerpoint/2010/main" val="5064963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43890" y="829706"/>
            <a:ext cx="10721339" cy="2313544"/>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01058" y="100702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111401" y="280389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6" name="文本框 5">
            <a:extLst>
              <a:ext uri="{FF2B5EF4-FFF2-40B4-BE49-F238E27FC236}">
                <a16:creationId xmlns:a16="http://schemas.microsoft.com/office/drawing/2014/main" id="{D86B44EC-BD95-F84E-AB00-5A6157077262}"/>
              </a:ext>
            </a:extLst>
          </p:cNvPr>
          <p:cNvSpPr txBox="1"/>
          <p:nvPr/>
        </p:nvSpPr>
        <p:spPr>
          <a:xfrm>
            <a:off x="901058" y="1234195"/>
            <a:ext cx="10300342" cy="1815882"/>
          </a:xfrm>
          <a:prstGeom prst="rect">
            <a:avLst/>
          </a:prstGeom>
          <a:noFill/>
        </p:spPr>
        <p:txBody>
          <a:bodyPr wrap="square" rtlCol="0">
            <a:spAutoFit/>
          </a:bodyPr>
          <a:lstStyle/>
          <a:p>
            <a:pPr algn="just"/>
            <a:r>
              <a:rPr lang="en" altLang="zh-CN" sz="2800" dirty="0"/>
              <a:t>Economists</a:t>
            </a:r>
            <a:r>
              <a:rPr lang="zh-CN" altLang="en-US" sz="2800" dirty="0"/>
              <a:t> </a:t>
            </a:r>
            <a:r>
              <a:rPr lang="en" altLang="zh-CN" sz="2800" dirty="0"/>
              <a:t>considered</a:t>
            </a:r>
            <a:r>
              <a:rPr lang="zh-CN" altLang="en-US" sz="2800" dirty="0"/>
              <a:t> </a:t>
            </a:r>
            <a:r>
              <a:rPr lang="en" altLang="zh-CN" sz="2800" dirty="0" err="1"/>
              <a:t>Weinheimer</a:t>
            </a:r>
            <a:r>
              <a:rPr lang="zh-CN" altLang="en-US" sz="2800" dirty="0"/>
              <a:t> </a:t>
            </a:r>
            <a:r>
              <a:rPr lang="en" altLang="zh-CN" sz="2800" dirty="0"/>
              <a:t>Industries,</a:t>
            </a:r>
            <a:r>
              <a:rPr lang="zh-CN" altLang="en-US" sz="2800" dirty="0"/>
              <a:t> </a:t>
            </a:r>
            <a:r>
              <a:rPr lang="en" altLang="zh-CN" sz="2800" dirty="0"/>
              <a:t>a</a:t>
            </a:r>
            <a:r>
              <a:rPr lang="zh-CN" altLang="en-US" sz="2800" dirty="0"/>
              <a:t> </a:t>
            </a:r>
            <a:r>
              <a:rPr lang="en" altLang="zh-CN" sz="2800" dirty="0"/>
              <a:t>large</a:t>
            </a:r>
            <a:r>
              <a:rPr lang="zh-CN" altLang="en-US" sz="2800" dirty="0"/>
              <a:t> </a:t>
            </a:r>
            <a:r>
              <a:rPr lang="en" altLang="zh-CN" sz="2800" dirty="0"/>
              <a:t>German</a:t>
            </a:r>
            <a:r>
              <a:rPr lang="zh-CN" altLang="en-US" sz="2800" dirty="0"/>
              <a:t> </a:t>
            </a:r>
            <a:r>
              <a:rPr lang="en" altLang="zh-CN" sz="2800" dirty="0"/>
              <a:t>trading</a:t>
            </a:r>
            <a:r>
              <a:rPr lang="zh-CN" altLang="en-US" sz="2800" dirty="0"/>
              <a:t> </a:t>
            </a:r>
            <a:r>
              <a:rPr lang="en" altLang="zh-CN" sz="2800" dirty="0"/>
              <a:t>corporation</a:t>
            </a:r>
            <a:r>
              <a:rPr lang="zh-CN" altLang="en-US" sz="2800" dirty="0"/>
              <a:t> </a:t>
            </a:r>
            <a:r>
              <a:rPr lang="en" altLang="zh-CN" sz="2800" dirty="0"/>
              <a:t>founded</a:t>
            </a:r>
            <a:r>
              <a:rPr lang="zh-CN" altLang="en-US" sz="2800" dirty="0"/>
              <a:t> </a:t>
            </a:r>
            <a:r>
              <a:rPr lang="en" altLang="zh-CN" sz="2800" dirty="0"/>
              <a:t>in</a:t>
            </a:r>
            <a:r>
              <a:rPr lang="zh-CN" altLang="en-US" sz="2800" dirty="0"/>
              <a:t> </a:t>
            </a:r>
            <a:r>
              <a:rPr lang="en" altLang="zh-CN" sz="2800" dirty="0"/>
              <a:t>1816</a:t>
            </a:r>
            <a:r>
              <a:rPr lang="zh-CN" altLang="en-US" sz="2800" dirty="0"/>
              <a:t> </a:t>
            </a:r>
            <a:r>
              <a:rPr lang="en" altLang="zh-CN" sz="2800" dirty="0"/>
              <a:t>outside</a:t>
            </a:r>
            <a:r>
              <a:rPr lang="zh-CN" altLang="en-US" sz="2800" dirty="0"/>
              <a:t> </a:t>
            </a:r>
            <a:r>
              <a:rPr lang="en" altLang="zh-CN" sz="2800" dirty="0"/>
              <a:t>of</a:t>
            </a:r>
            <a:r>
              <a:rPr lang="zh-CN" altLang="en-US" sz="2800" dirty="0"/>
              <a:t> </a:t>
            </a:r>
            <a:r>
              <a:rPr lang="en" altLang="zh-CN" sz="2800" dirty="0"/>
              <a:t>Berlin</a:t>
            </a:r>
            <a:r>
              <a:rPr lang="zh-CN" altLang="en-US" sz="2800" dirty="0"/>
              <a:t> </a:t>
            </a:r>
            <a:r>
              <a:rPr lang="en" altLang="zh-CN" sz="2800" dirty="0"/>
              <a:t>by</a:t>
            </a:r>
            <a:r>
              <a:rPr lang="zh-CN" altLang="en-US" sz="2800" dirty="0"/>
              <a:t> </a:t>
            </a:r>
            <a:r>
              <a:rPr lang="en" altLang="zh-CN" sz="2800" dirty="0"/>
              <a:t>Christoph</a:t>
            </a:r>
            <a:r>
              <a:rPr lang="zh-CN" altLang="en-US" sz="2800" dirty="0"/>
              <a:t> </a:t>
            </a:r>
            <a:r>
              <a:rPr lang="en" altLang="zh-CN" sz="2800" dirty="0" err="1"/>
              <a:t>Weinheimer</a:t>
            </a:r>
            <a:r>
              <a:rPr lang="en" altLang="zh-CN" sz="2800" dirty="0"/>
              <a:t>,</a:t>
            </a:r>
            <a:r>
              <a:rPr lang="zh-CN" altLang="en-US" sz="2800" dirty="0"/>
              <a:t> </a:t>
            </a:r>
            <a:r>
              <a:rPr lang="en" altLang="zh-CN" sz="2800" dirty="0"/>
              <a:t>to</a:t>
            </a:r>
            <a:r>
              <a:rPr lang="zh-CN" altLang="en-US" sz="2800" dirty="0"/>
              <a:t> </a:t>
            </a:r>
            <a:r>
              <a:rPr lang="en" altLang="zh-CN" sz="2800" dirty="0"/>
              <a:t>be</a:t>
            </a:r>
            <a:r>
              <a:rPr lang="zh-CN" altLang="en-US" sz="2800" dirty="0"/>
              <a:t> </a:t>
            </a:r>
            <a:r>
              <a:rPr lang="en" altLang="zh-CN" sz="2800" dirty="0"/>
              <a:t>a</a:t>
            </a:r>
            <a:r>
              <a:rPr lang="zh-CN" altLang="en-US" sz="2800" dirty="0"/>
              <a:t> </a:t>
            </a:r>
            <a:r>
              <a:rPr lang="en" altLang="zh-CN" sz="2800" dirty="0"/>
              <a:t>model</a:t>
            </a:r>
            <a:r>
              <a:rPr lang="zh-CN" altLang="en-US" sz="2800" dirty="0"/>
              <a:t> </a:t>
            </a:r>
            <a:r>
              <a:rPr lang="en" altLang="zh-CN" sz="2800" dirty="0"/>
              <a:t>in</a:t>
            </a:r>
            <a:r>
              <a:rPr lang="zh-CN" altLang="en-US" sz="2800" dirty="0"/>
              <a:t> </a:t>
            </a:r>
            <a:r>
              <a:rPr lang="en" altLang="zh-CN" sz="2800" dirty="0"/>
              <a:t>the</a:t>
            </a:r>
            <a:r>
              <a:rPr lang="zh-CN" altLang="en-US" sz="2800" dirty="0"/>
              <a:t> </a:t>
            </a:r>
            <a:r>
              <a:rPr lang="en" altLang="zh-CN" sz="2800" dirty="0"/>
              <a:t>development</a:t>
            </a:r>
            <a:r>
              <a:rPr lang="zh-CN" altLang="en-US" sz="2800" dirty="0"/>
              <a:t> </a:t>
            </a:r>
            <a:r>
              <a:rPr lang="en" altLang="zh-CN" sz="2800" dirty="0"/>
              <a:t>of</a:t>
            </a:r>
            <a:r>
              <a:rPr lang="zh-CN" altLang="en-US" sz="2800" dirty="0"/>
              <a:t> </a:t>
            </a:r>
            <a:r>
              <a:rPr lang="en" altLang="zh-CN" sz="2800" dirty="0"/>
              <a:t>modern</a:t>
            </a:r>
            <a:r>
              <a:rPr lang="zh-CN" altLang="en-US" sz="2800" dirty="0"/>
              <a:t> </a:t>
            </a:r>
            <a:r>
              <a:rPr lang="en" altLang="zh-CN" sz="2800" dirty="0"/>
              <a:t>employee</a:t>
            </a:r>
            <a:r>
              <a:rPr lang="zh-CN" altLang="en-US" sz="2800" dirty="0"/>
              <a:t> </a:t>
            </a:r>
            <a:r>
              <a:rPr lang="en" altLang="zh-CN" sz="2800" dirty="0"/>
              <a:t>conditions</a:t>
            </a:r>
            <a:r>
              <a:rPr lang="zh-CN" altLang="en-US" sz="2800" dirty="0"/>
              <a:t> </a:t>
            </a:r>
            <a:r>
              <a:rPr lang="en" altLang="zh-CN" sz="2800" dirty="0"/>
              <a:t>worldwide.</a:t>
            </a:r>
          </a:p>
        </p:txBody>
      </p:sp>
      <p:sp>
        <p:nvSpPr>
          <p:cNvPr id="10" name="矩形: 圆角 6">
            <a:extLst>
              <a:ext uri="{FF2B5EF4-FFF2-40B4-BE49-F238E27FC236}">
                <a16:creationId xmlns:a16="http://schemas.microsoft.com/office/drawing/2014/main" id="{89B019C1-6B1B-CB49-B756-5CDC3FA6E0CD}"/>
              </a:ext>
            </a:extLst>
          </p:cNvPr>
          <p:cNvSpPr/>
          <p:nvPr/>
        </p:nvSpPr>
        <p:spPr>
          <a:xfrm>
            <a:off x="643890" y="3370416"/>
            <a:ext cx="10721339" cy="248055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216CCE72-F6FA-4F48-B44C-8EF534A17CD8}"/>
              </a:ext>
            </a:extLst>
          </p:cNvPr>
          <p:cNvSpPr/>
          <p:nvPr/>
        </p:nvSpPr>
        <p:spPr>
          <a:xfrm>
            <a:off x="901058" y="354773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right-quote-sign_36811">
            <a:extLst>
              <a:ext uri="{FF2B5EF4-FFF2-40B4-BE49-F238E27FC236}">
                <a16:creationId xmlns:a16="http://schemas.microsoft.com/office/drawing/2014/main" id="{0E631095-F347-3445-AADA-F5EE8F17A01E}"/>
              </a:ext>
            </a:extLst>
          </p:cNvPr>
          <p:cNvSpPr>
            <a:spLocks noChangeAspect="1"/>
          </p:cNvSpPr>
          <p:nvPr/>
        </p:nvSpPr>
        <p:spPr bwMode="auto">
          <a:xfrm>
            <a:off x="11111401" y="551161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4" name="文本框 13">
            <a:extLst>
              <a:ext uri="{FF2B5EF4-FFF2-40B4-BE49-F238E27FC236}">
                <a16:creationId xmlns:a16="http://schemas.microsoft.com/office/drawing/2014/main" id="{890FA65E-2331-6B49-8342-BEB94B10C7BE}"/>
              </a:ext>
            </a:extLst>
          </p:cNvPr>
          <p:cNvSpPr txBox="1"/>
          <p:nvPr/>
        </p:nvSpPr>
        <p:spPr>
          <a:xfrm>
            <a:off x="910019" y="3768837"/>
            <a:ext cx="10300342" cy="1815882"/>
          </a:xfrm>
          <a:prstGeom prst="rect">
            <a:avLst/>
          </a:prstGeom>
          <a:noFill/>
        </p:spPr>
        <p:txBody>
          <a:bodyPr wrap="square" rtlCol="0">
            <a:spAutoFit/>
          </a:bodyPr>
          <a:lstStyle/>
          <a:p>
            <a:pPr algn="just"/>
            <a:r>
              <a:rPr lang="en" altLang="zh-CN" sz="2800" dirty="0"/>
              <a:t>Economists</a:t>
            </a:r>
            <a:r>
              <a:rPr lang="zh-CN" altLang="en-US" sz="2800" dirty="0"/>
              <a:t> </a:t>
            </a:r>
            <a:r>
              <a:rPr lang="en" altLang="zh-CN" sz="2800" dirty="0"/>
              <a:t>considered</a:t>
            </a:r>
            <a:r>
              <a:rPr lang="zh-CN" altLang="en-US" sz="2800" dirty="0"/>
              <a:t> </a:t>
            </a:r>
            <a:r>
              <a:rPr lang="en" altLang="zh-CN" sz="2800" dirty="0" err="1"/>
              <a:t>Weinheimer</a:t>
            </a:r>
            <a:r>
              <a:rPr lang="zh-CN" altLang="en-US" sz="2800" dirty="0"/>
              <a:t> </a:t>
            </a:r>
            <a:r>
              <a:rPr lang="en" altLang="zh-CN" sz="2800" dirty="0"/>
              <a:t>Industries</a:t>
            </a:r>
            <a:r>
              <a:rPr lang="zh-CN" altLang="en-US" sz="2800" dirty="0"/>
              <a:t> </a:t>
            </a:r>
            <a:r>
              <a:rPr lang="en" altLang="zh-CN" sz="2800" dirty="0"/>
              <a:t>to</a:t>
            </a:r>
            <a:r>
              <a:rPr lang="zh-CN" altLang="en-US" sz="2800" dirty="0"/>
              <a:t> </a:t>
            </a:r>
            <a:r>
              <a:rPr lang="en" altLang="zh-CN" sz="2800" dirty="0"/>
              <a:t>be</a:t>
            </a:r>
            <a:r>
              <a:rPr lang="zh-CN" altLang="en-US" sz="2800" dirty="0"/>
              <a:t> </a:t>
            </a:r>
            <a:r>
              <a:rPr lang="en" altLang="zh-CN" sz="2800" dirty="0"/>
              <a:t>a</a:t>
            </a:r>
            <a:r>
              <a:rPr lang="zh-CN" altLang="en-US" sz="2800" dirty="0"/>
              <a:t> </a:t>
            </a:r>
            <a:r>
              <a:rPr lang="en" altLang="zh-CN" sz="2800" dirty="0"/>
              <a:t>model</a:t>
            </a:r>
            <a:r>
              <a:rPr lang="zh-CN" altLang="en-US" sz="2800" dirty="0"/>
              <a:t> </a:t>
            </a:r>
            <a:r>
              <a:rPr lang="en" altLang="zh-CN" sz="2800" dirty="0"/>
              <a:t>in</a:t>
            </a:r>
            <a:r>
              <a:rPr lang="zh-CN" altLang="en-US" sz="2800" dirty="0"/>
              <a:t> </a:t>
            </a:r>
            <a:r>
              <a:rPr lang="en" altLang="zh-CN" sz="2800" dirty="0"/>
              <a:t>modern</a:t>
            </a:r>
            <a:r>
              <a:rPr lang="zh-CN" altLang="en-US" sz="2800" dirty="0"/>
              <a:t> </a:t>
            </a:r>
            <a:r>
              <a:rPr lang="en" altLang="zh-CN" sz="2800" dirty="0"/>
              <a:t>employee</a:t>
            </a:r>
            <a:r>
              <a:rPr lang="zh-CN" altLang="en-US" sz="2800" dirty="0"/>
              <a:t> </a:t>
            </a:r>
            <a:r>
              <a:rPr lang="en" altLang="zh-CN" sz="2800" dirty="0"/>
              <a:t>conditions</a:t>
            </a:r>
            <a:r>
              <a:rPr lang="zh-CN" altLang="en-US" sz="2800" dirty="0"/>
              <a:t> </a:t>
            </a:r>
            <a:r>
              <a:rPr lang="en" altLang="zh-CN" sz="2800" dirty="0"/>
              <a:t>development</a:t>
            </a:r>
            <a:r>
              <a:rPr lang="zh-CN" altLang="en-US" sz="2800" dirty="0"/>
              <a:t> </a:t>
            </a:r>
            <a:r>
              <a:rPr lang="en" altLang="zh-CN" sz="2800" dirty="0"/>
              <a:t>worldwide.</a:t>
            </a:r>
            <a:endParaRPr lang="en" altLang="zh-CN" dirty="0"/>
          </a:p>
          <a:p>
            <a:pPr algn="just"/>
            <a:r>
              <a:rPr lang="en" altLang="zh-CN" sz="2800" dirty="0"/>
              <a:t>This</a:t>
            </a:r>
            <a:r>
              <a:rPr lang="zh-CN" altLang="en-US" sz="2800" dirty="0"/>
              <a:t> </a:t>
            </a:r>
            <a:r>
              <a:rPr lang="en" altLang="zh-CN" sz="2800" dirty="0"/>
              <a:t>large</a:t>
            </a:r>
            <a:r>
              <a:rPr lang="zh-CN" altLang="en-US" sz="2800" dirty="0"/>
              <a:t> </a:t>
            </a:r>
            <a:r>
              <a:rPr lang="en" altLang="zh-CN" sz="2800" dirty="0"/>
              <a:t>German</a:t>
            </a:r>
            <a:r>
              <a:rPr lang="zh-CN" altLang="en-US" sz="2800" dirty="0"/>
              <a:t> </a:t>
            </a:r>
            <a:r>
              <a:rPr lang="en" altLang="zh-CN" sz="2800" dirty="0"/>
              <a:t>trading</a:t>
            </a:r>
            <a:r>
              <a:rPr lang="zh-CN" altLang="en-US" sz="2800" dirty="0"/>
              <a:t> </a:t>
            </a:r>
            <a:r>
              <a:rPr lang="en" altLang="zh-CN" sz="2800" dirty="0"/>
              <a:t>corporation</a:t>
            </a:r>
            <a:r>
              <a:rPr lang="zh-CN" altLang="en-US" sz="2800" dirty="0"/>
              <a:t> </a:t>
            </a:r>
            <a:r>
              <a:rPr lang="en" altLang="zh-CN" sz="2800" dirty="0"/>
              <a:t>was</a:t>
            </a:r>
            <a:r>
              <a:rPr lang="zh-CN" altLang="en-US" sz="2800" dirty="0"/>
              <a:t> </a:t>
            </a:r>
            <a:r>
              <a:rPr lang="en" altLang="zh-CN" sz="2800" dirty="0"/>
              <a:t>founded</a:t>
            </a:r>
            <a:r>
              <a:rPr lang="zh-CN" altLang="en-US" sz="2800" dirty="0"/>
              <a:t> </a:t>
            </a:r>
            <a:r>
              <a:rPr lang="en" altLang="zh-CN" sz="2800" dirty="0"/>
              <a:t>in</a:t>
            </a:r>
            <a:r>
              <a:rPr lang="zh-CN" altLang="en-US" sz="2800" dirty="0"/>
              <a:t> </a:t>
            </a:r>
            <a:r>
              <a:rPr lang="en" altLang="zh-CN" sz="2800" dirty="0"/>
              <a:t>1816</a:t>
            </a:r>
            <a:r>
              <a:rPr lang="zh-CN" altLang="en-US" sz="2800" dirty="0"/>
              <a:t> </a:t>
            </a:r>
            <a:r>
              <a:rPr lang="en" altLang="zh-CN" sz="2800" dirty="0"/>
              <a:t>outside</a:t>
            </a:r>
            <a:r>
              <a:rPr lang="zh-CN" altLang="en-US" sz="2800" dirty="0"/>
              <a:t> </a:t>
            </a:r>
            <a:r>
              <a:rPr lang="en" altLang="zh-CN" sz="2800" dirty="0"/>
              <a:t>of</a:t>
            </a:r>
            <a:r>
              <a:rPr lang="zh-CN" altLang="en-US" sz="2800" dirty="0"/>
              <a:t> </a:t>
            </a:r>
            <a:r>
              <a:rPr lang="en" altLang="zh-CN" sz="2800" dirty="0"/>
              <a:t>Berlin</a:t>
            </a:r>
            <a:r>
              <a:rPr lang="zh-CN" altLang="en-US" sz="2800" dirty="0"/>
              <a:t> </a:t>
            </a:r>
            <a:r>
              <a:rPr lang="en" altLang="zh-CN" sz="2800" dirty="0"/>
              <a:t>by</a:t>
            </a:r>
            <a:r>
              <a:rPr lang="zh-CN" altLang="en-US" sz="2800" dirty="0"/>
              <a:t> </a:t>
            </a:r>
            <a:r>
              <a:rPr lang="en" altLang="zh-CN" sz="2800" dirty="0"/>
              <a:t>Christoph</a:t>
            </a:r>
            <a:r>
              <a:rPr lang="zh-CN" altLang="en-US" sz="2800" dirty="0"/>
              <a:t> </a:t>
            </a:r>
            <a:r>
              <a:rPr lang="en" altLang="zh-CN" sz="2800" dirty="0" err="1"/>
              <a:t>Weinheimer</a:t>
            </a:r>
            <a:r>
              <a:rPr lang="en" altLang="zh-CN" sz="2800" dirty="0"/>
              <a:t>.</a:t>
            </a:r>
          </a:p>
        </p:txBody>
      </p:sp>
      <p:sp>
        <p:nvSpPr>
          <p:cNvPr id="8" name="下箭头 7">
            <a:extLst>
              <a:ext uri="{FF2B5EF4-FFF2-40B4-BE49-F238E27FC236}">
                <a16:creationId xmlns:a16="http://schemas.microsoft.com/office/drawing/2014/main" id="{95492AAB-CA1B-B74F-B001-12239D3AC31A}"/>
              </a:ext>
            </a:extLst>
          </p:cNvPr>
          <p:cNvSpPr/>
          <p:nvPr/>
        </p:nvSpPr>
        <p:spPr>
          <a:xfrm>
            <a:off x="5762243" y="3066910"/>
            <a:ext cx="863146" cy="601875"/>
          </a:xfrm>
          <a:prstGeom prst="downArrow">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7058528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43890" y="829706"/>
            <a:ext cx="10721339" cy="2313544"/>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01058" y="100702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111401" y="280389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6" name="文本框 5">
            <a:extLst>
              <a:ext uri="{FF2B5EF4-FFF2-40B4-BE49-F238E27FC236}">
                <a16:creationId xmlns:a16="http://schemas.microsoft.com/office/drawing/2014/main" id="{D86B44EC-BD95-F84E-AB00-5A6157077262}"/>
              </a:ext>
            </a:extLst>
          </p:cNvPr>
          <p:cNvSpPr txBox="1"/>
          <p:nvPr/>
        </p:nvSpPr>
        <p:spPr>
          <a:xfrm>
            <a:off x="901058" y="1234195"/>
            <a:ext cx="10300342" cy="1815882"/>
          </a:xfrm>
          <a:prstGeom prst="rect">
            <a:avLst/>
          </a:prstGeom>
          <a:noFill/>
        </p:spPr>
        <p:txBody>
          <a:bodyPr wrap="square" rtlCol="0">
            <a:spAutoFit/>
          </a:bodyPr>
          <a:lstStyle/>
          <a:p>
            <a:pPr algn="just"/>
            <a:r>
              <a:rPr lang="en" altLang="zh-CN" sz="2800" dirty="0"/>
              <a:t>Economists</a:t>
            </a:r>
            <a:r>
              <a:rPr lang="zh-CN" altLang="en-US" sz="2800" dirty="0"/>
              <a:t> </a:t>
            </a:r>
            <a:r>
              <a:rPr lang="en" altLang="zh-CN" sz="2800" dirty="0"/>
              <a:t>considered</a:t>
            </a:r>
            <a:r>
              <a:rPr lang="zh-CN" altLang="en-US" sz="2800" dirty="0"/>
              <a:t> </a:t>
            </a:r>
            <a:r>
              <a:rPr lang="en" altLang="zh-CN" sz="2800" dirty="0" err="1"/>
              <a:t>Weinheimer</a:t>
            </a:r>
            <a:r>
              <a:rPr lang="zh-CN" altLang="en-US" sz="2800" dirty="0"/>
              <a:t> </a:t>
            </a:r>
            <a:r>
              <a:rPr lang="en" altLang="zh-CN" sz="2800" dirty="0"/>
              <a:t>Industries,</a:t>
            </a:r>
            <a:r>
              <a:rPr lang="zh-CN" altLang="en-US" sz="2800" dirty="0"/>
              <a:t> </a:t>
            </a:r>
            <a:r>
              <a:rPr lang="en" altLang="zh-CN" sz="2800" dirty="0"/>
              <a:t>a</a:t>
            </a:r>
            <a:r>
              <a:rPr lang="zh-CN" altLang="en-US" sz="2800" dirty="0"/>
              <a:t> </a:t>
            </a:r>
            <a:r>
              <a:rPr lang="en" altLang="zh-CN" sz="2800" dirty="0"/>
              <a:t>large</a:t>
            </a:r>
            <a:r>
              <a:rPr lang="zh-CN" altLang="en-US" sz="2800" dirty="0"/>
              <a:t> </a:t>
            </a:r>
            <a:r>
              <a:rPr lang="en" altLang="zh-CN" sz="2800" dirty="0"/>
              <a:t>German</a:t>
            </a:r>
            <a:r>
              <a:rPr lang="zh-CN" altLang="en-US" sz="2800" dirty="0"/>
              <a:t> </a:t>
            </a:r>
            <a:r>
              <a:rPr lang="en" altLang="zh-CN" sz="2800" dirty="0"/>
              <a:t>trading</a:t>
            </a:r>
            <a:r>
              <a:rPr lang="zh-CN" altLang="en-US" sz="2800" dirty="0"/>
              <a:t> </a:t>
            </a:r>
            <a:r>
              <a:rPr lang="en" altLang="zh-CN" sz="2800" dirty="0"/>
              <a:t>corporation</a:t>
            </a:r>
            <a:r>
              <a:rPr lang="zh-CN" altLang="en-US" sz="2800" dirty="0"/>
              <a:t> </a:t>
            </a:r>
            <a:r>
              <a:rPr lang="en" altLang="zh-CN" sz="2800" dirty="0"/>
              <a:t>founded</a:t>
            </a:r>
            <a:r>
              <a:rPr lang="zh-CN" altLang="en-US" sz="2800" dirty="0"/>
              <a:t> </a:t>
            </a:r>
            <a:r>
              <a:rPr lang="en" altLang="zh-CN" sz="2800" dirty="0"/>
              <a:t>in</a:t>
            </a:r>
            <a:r>
              <a:rPr lang="zh-CN" altLang="en-US" sz="2800" dirty="0"/>
              <a:t> </a:t>
            </a:r>
            <a:r>
              <a:rPr lang="en" altLang="zh-CN" sz="2800" dirty="0"/>
              <a:t>1816</a:t>
            </a:r>
            <a:r>
              <a:rPr lang="zh-CN" altLang="en-US" sz="2800" dirty="0"/>
              <a:t> </a:t>
            </a:r>
            <a:r>
              <a:rPr lang="en" altLang="zh-CN" sz="2800" dirty="0"/>
              <a:t>outside</a:t>
            </a:r>
            <a:r>
              <a:rPr lang="zh-CN" altLang="en-US" sz="2800" dirty="0"/>
              <a:t> </a:t>
            </a:r>
            <a:r>
              <a:rPr lang="en" altLang="zh-CN" sz="2800" dirty="0"/>
              <a:t>of</a:t>
            </a:r>
            <a:r>
              <a:rPr lang="zh-CN" altLang="en-US" sz="2800" dirty="0"/>
              <a:t> </a:t>
            </a:r>
            <a:r>
              <a:rPr lang="en" altLang="zh-CN" sz="2800" dirty="0"/>
              <a:t>Berlin</a:t>
            </a:r>
            <a:r>
              <a:rPr lang="zh-CN" altLang="en-US" sz="2800" dirty="0"/>
              <a:t> </a:t>
            </a:r>
            <a:r>
              <a:rPr lang="en" altLang="zh-CN" sz="2800" dirty="0"/>
              <a:t>by</a:t>
            </a:r>
            <a:r>
              <a:rPr lang="zh-CN" altLang="en-US" sz="2800" dirty="0"/>
              <a:t> </a:t>
            </a:r>
            <a:r>
              <a:rPr lang="en" altLang="zh-CN" sz="2800" dirty="0"/>
              <a:t>Christoph</a:t>
            </a:r>
            <a:r>
              <a:rPr lang="zh-CN" altLang="en-US" sz="2800" dirty="0"/>
              <a:t> </a:t>
            </a:r>
            <a:r>
              <a:rPr lang="en" altLang="zh-CN" sz="2800" dirty="0" err="1"/>
              <a:t>Weinheimer</a:t>
            </a:r>
            <a:r>
              <a:rPr lang="en" altLang="zh-CN" sz="2800" dirty="0"/>
              <a:t>,</a:t>
            </a:r>
            <a:r>
              <a:rPr lang="zh-CN" altLang="en-US" sz="2800" dirty="0"/>
              <a:t> </a:t>
            </a:r>
            <a:r>
              <a:rPr lang="en" altLang="zh-CN" sz="2800" dirty="0"/>
              <a:t>to</a:t>
            </a:r>
            <a:r>
              <a:rPr lang="zh-CN" altLang="en-US" sz="2800" dirty="0"/>
              <a:t> </a:t>
            </a:r>
            <a:r>
              <a:rPr lang="en" altLang="zh-CN" sz="2800" dirty="0"/>
              <a:t>be</a:t>
            </a:r>
            <a:r>
              <a:rPr lang="zh-CN" altLang="en-US" sz="2800" dirty="0"/>
              <a:t> </a:t>
            </a:r>
            <a:r>
              <a:rPr lang="en" altLang="zh-CN" sz="2800" dirty="0"/>
              <a:t>a</a:t>
            </a:r>
            <a:r>
              <a:rPr lang="zh-CN" altLang="en-US" sz="2800" dirty="0"/>
              <a:t> </a:t>
            </a:r>
            <a:r>
              <a:rPr lang="en" altLang="zh-CN" sz="2800" dirty="0"/>
              <a:t>model</a:t>
            </a:r>
            <a:r>
              <a:rPr lang="zh-CN" altLang="en-US" sz="2800" dirty="0"/>
              <a:t> </a:t>
            </a:r>
            <a:r>
              <a:rPr lang="en" altLang="zh-CN" sz="2800" dirty="0"/>
              <a:t>in</a:t>
            </a:r>
            <a:r>
              <a:rPr lang="zh-CN" altLang="en-US" sz="2800" dirty="0"/>
              <a:t> </a:t>
            </a:r>
            <a:r>
              <a:rPr lang="en" altLang="zh-CN" sz="2800" dirty="0"/>
              <a:t>the</a:t>
            </a:r>
            <a:r>
              <a:rPr lang="zh-CN" altLang="en-US" sz="2800" dirty="0"/>
              <a:t> </a:t>
            </a:r>
            <a:r>
              <a:rPr lang="en" altLang="zh-CN" sz="2800" dirty="0"/>
              <a:t>development</a:t>
            </a:r>
            <a:r>
              <a:rPr lang="zh-CN" altLang="en-US" sz="2800" dirty="0"/>
              <a:t> </a:t>
            </a:r>
            <a:r>
              <a:rPr lang="en" altLang="zh-CN" sz="2800" dirty="0"/>
              <a:t>of</a:t>
            </a:r>
            <a:r>
              <a:rPr lang="zh-CN" altLang="en-US" sz="2800" dirty="0"/>
              <a:t> </a:t>
            </a:r>
            <a:r>
              <a:rPr lang="en" altLang="zh-CN" sz="2800" dirty="0"/>
              <a:t>modern</a:t>
            </a:r>
            <a:r>
              <a:rPr lang="zh-CN" altLang="en-US" sz="2800" dirty="0"/>
              <a:t> </a:t>
            </a:r>
            <a:r>
              <a:rPr lang="en" altLang="zh-CN" sz="2800" dirty="0"/>
              <a:t>employee</a:t>
            </a:r>
            <a:r>
              <a:rPr lang="zh-CN" altLang="en-US" sz="2800" dirty="0"/>
              <a:t> </a:t>
            </a:r>
            <a:r>
              <a:rPr lang="en" altLang="zh-CN" sz="2800" dirty="0"/>
              <a:t>conditions</a:t>
            </a:r>
            <a:r>
              <a:rPr lang="zh-CN" altLang="en-US" sz="2800" dirty="0"/>
              <a:t> </a:t>
            </a:r>
            <a:r>
              <a:rPr lang="en" altLang="zh-CN" sz="2800" dirty="0"/>
              <a:t>worldwide.</a:t>
            </a:r>
          </a:p>
        </p:txBody>
      </p:sp>
      <p:sp>
        <p:nvSpPr>
          <p:cNvPr id="10" name="矩形: 圆角 6">
            <a:extLst>
              <a:ext uri="{FF2B5EF4-FFF2-40B4-BE49-F238E27FC236}">
                <a16:creationId xmlns:a16="http://schemas.microsoft.com/office/drawing/2014/main" id="{89B019C1-6B1B-CB49-B756-5CDC3FA6E0CD}"/>
              </a:ext>
            </a:extLst>
          </p:cNvPr>
          <p:cNvSpPr/>
          <p:nvPr/>
        </p:nvSpPr>
        <p:spPr>
          <a:xfrm>
            <a:off x="643890" y="3370416"/>
            <a:ext cx="10721339" cy="248055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216CCE72-F6FA-4F48-B44C-8EF534A17CD8}"/>
              </a:ext>
            </a:extLst>
          </p:cNvPr>
          <p:cNvSpPr/>
          <p:nvPr/>
        </p:nvSpPr>
        <p:spPr>
          <a:xfrm>
            <a:off x="901058" y="354773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right-quote-sign_36811">
            <a:extLst>
              <a:ext uri="{FF2B5EF4-FFF2-40B4-BE49-F238E27FC236}">
                <a16:creationId xmlns:a16="http://schemas.microsoft.com/office/drawing/2014/main" id="{0E631095-F347-3445-AADA-F5EE8F17A01E}"/>
              </a:ext>
            </a:extLst>
          </p:cNvPr>
          <p:cNvSpPr>
            <a:spLocks noChangeAspect="1"/>
          </p:cNvSpPr>
          <p:nvPr/>
        </p:nvSpPr>
        <p:spPr bwMode="auto">
          <a:xfrm>
            <a:off x="11111401" y="551161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4" name="文本框 13">
            <a:extLst>
              <a:ext uri="{FF2B5EF4-FFF2-40B4-BE49-F238E27FC236}">
                <a16:creationId xmlns:a16="http://schemas.microsoft.com/office/drawing/2014/main" id="{890FA65E-2331-6B49-8342-BEB94B10C7BE}"/>
              </a:ext>
            </a:extLst>
          </p:cNvPr>
          <p:cNvSpPr txBox="1"/>
          <p:nvPr/>
        </p:nvSpPr>
        <p:spPr>
          <a:xfrm>
            <a:off x="910019" y="3768837"/>
            <a:ext cx="10300342" cy="1815882"/>
          </a:xfrm>
          <a:prstGeom prst="rect">
            <a:avLst/>
          </a:prstGeom>
          <a:noFill/>
        </p:spPr>
        <p:txBody>
          <a:bodyPr wrap="square" rtlCol="0">
            <a:spAutoFit/>
          </a:bodyPr>
          <a:lstStyle/>
          <a:p>
            <a:pPr algn="just"/>
            <a:r>
              <a:rPr lang="en" altLang="zh-CN" sz="2800" dirty="0"/>
              <a:t>Economists</a:t>
            </a:r>
            <a:r>
              <a:rPr lang="zh-CN" altLang="en-US" sz="2800" dirty="0"/>
              <a:t> </a:t>
            </a:r>
            <a:r>
              <a:rPr lang="en" altLang="zh-CN" sz="2800" dirty="0"/>
              <a:t>considered</a:t>
            </a:r>
            <a:r>
              <a:rPr lang="zh-CN" altLang="en-US" sz="2800" dirty="0"/>
              <a:t> </a:t>
            </a:r>
            <a:r>
              <a:rPr lang="en" altLang="zh-CN" sz="2800" dirty="0" err="1"/>
              <a:t>Weinheimer</a:t>
            </a:r>
            <a:r>
              <a:rPr lang="zh-CN" altLang="en-US" sz="2800" dirty="0"/>
              <a:t> </a:t>
            </a:r>
            <a:r>
              <a:rPr lang="en" altLang="zh-CN" sz="2800" dirty="0"/>
              <a:t>Industries</a:t>
            </a:r>
            <a:r>
              <a:rPr lang="zh-CN" altLang="en-US" sz="2800" dirty="0"/>
              <a:t> </a:t>
            </a:r>
            <a:r>
              <a:rPr lang="en" altLang="zh-CN" sz="2800" dirty="0"/>
              <a:t>to</a:t>
            </a:r>
            <a:r>
              <a:rPr lang="zh-CN" altLang="en-US" sz="2800" dirty="0"/>
              <a:t> </a:t>
            </a:r>
            <a:r>
              <a:rPr lang="en" altLang="zh-CN" sz="2800" dirty="0"/>
              <a:t>be</a:t>
            </a:r>
            <a:r>
              <a:rPr lang="zh-CN" altLang="en-US" sz="2800" dirty="0"/>
              <a:t> </a:t>
            </a:r>
            <a:r>
              <a:rPr lang="en" altLang="zh-CN" sz="2800" dirty="0"/>
              <a:t>a</a:t>
            </a:r>
            <a:r>
              <a:rPr lang="zh-CN" altLang="en-US" sz="2800" dirty="0"/>
              <a:t> </a:t>
            </a:r>
            <a:r>
              <a:rPr lang="en" altLang="zh-CN" sz="2800" dirty="0"/>
              <a:t>model</a:t>
            </a:r>
            <a:r>
              <a:rPr lang="zh-CN" altLang="en-US" sz="2800" dirty="0"/>
              <a:t> </a:t>
            </a:r>
            <a:r>
              <a:rPr lang="en" altLang="zh-CN" sz="2800" dirty="0"/>
              <a:t>in</a:t>
            </a:r>
            <a:r>
              <a:rPr lang="zh-CN" altLang="en-US" sz="2800" dirty="0"/>
              <a:t> </a:t>
            </a:r>
            <a:r>
              <a:rPr lang="en" altLang="zh-CN" sz="2800" dirty="0"/>
              <a:t>modern</a:t>
            </a:r>
            <a:r>
              <a:rPr lang="zh-CN" altLang="en-US" sz="2800" dirty="0"/>
              <a:t> </a:t>
            </a:r>
            <a:r>
              <a:rPr lang="en" altLang="zh-CN" sz="2800" dirty="0"/>
              <a:t>employee</a:t>
            </a:r>
            <a:r>
              <a:rPr lang="zh-CN" altLang="en-US" sz="2800" dirty="0"/>
              <a:t> </a:t>
            </a:r>
            <a:r>
              <a:rPr lang="en" altLang="zh-CN" sz="2800" dirty="0"/>
              <a:t>conditions</a:t>
            </a:r>
            <a:r>
              <a:rPr lang="zh-CN" altLang="en-US" sz="2800" dirty="0"/>
              <a:t> </a:t>
            </a:r>
            <a:r>
              <a:rPr lang="en" altLang="zh-CN" sz="2800" dirty="0"/>
              <a:t>development</a:t>
            </a:r>
            <a:r>
              <a:rPr lang="zh-CN" altLang="en-US" sz="2800" dirty="0"/>
              <a:t> </a:t>
            </a:r>
            <a:r>
              <a:rPr lang="en" altLang="zh-CN" sz="2800" dirty="0"/>
              <a:t>worldwide.</a:t>
            </a:r>
            <a:endParaRPr lang="en" altLang="zh-CN" dirty="0"/>
          </a:p>
          <a:p>
            <a:pPr algn="just"/>
            <a:r>
              <a:rPr lang="en" altLang="zh-CN" sz="2800" dirty="0"/>
              <a:t>This</a:t>
            </a:r>
            <a:r>
              <a:rPr lang="zh-CN" altLang="en-US" sz="2800" dirty="0"/>
              <a:t> </a:t>
            </a:r>
            <a:r>
              <a:rPr lang="en" altLang="zh-CN" sz="2800" dirty="0"/>
              <a:t>large</a:t>
            </a:r>
            <a:r>
              <a:rPr lang="zh-CN" altLang="en-US" sz="2800" dirty="0"/>
              <a:t> </a:t>
            </a:r>
            <a:r>
              <a:rPr lang="en" altLang="zh-CN" sz="2800" dirty="0"/>
              <a:t>German</a:t>
            </a:r>
            <a:r>
              <a:rPr lang="zh-CN" altLang="en-US" sz="2800" dirty="0"/>
              <a:t> </a:t>
            </a:r>
            <a:r>
              <a:rPr lang="en" altLang="zh-CN" sz="2800" dirty="0"/>
              <a:t>trading</a:t>
            </a:r>
            <a:r>
              <a:rPr lang="zh-CN" altLang="en-US" sz="2800" dirty="0"/>
              <a:t> </a:t>
            </a:r>
            <a:r>
              <a:rPr lang="en" altLang="zh-CN" sz="2800" dirty="0"/>
              <a:t>corporation</a:t>
            </a:r>
            <a:r>
              <a:rPr lang="zh-CN" altLang="en-US" sz="2800" dirty="0"/>
              <a:t> </a:t>
            </a:r>
            <a:r>
              <a:rPr lang="en" altLang="zh-CN" sz="2800" dirty="0"/>
              <a:t>was</a:t>
            </a:r>
            <a:r>
              <a:rPr lang="zh-CN" altLang="en-US" sz="2800" dirty="0"/>
              <a:t> </a:t>
            </a:r>
            <a:r>
              <a:rPr lang="en" altLang="zh-CN" sz="2800" dirty="0"/>
              <a:t>founded</a:t>
            </a:r>
            <a:r>
              <a:rPr lang="zh-CN" altLang="en-US" sz="2800" dirty="0"/>
              <a:t> </a:t>
            </a:r>
            <a:r>
              <a:rPr lang="en" altLang="zh-CN" sz="2800" dirty="0"/>
              <a:t>in</a:t>
            </a:r>
            <a:r>
              <a:rPr lang="zh-CN" altLang="en-US" sz="2800" dirty="0"/>
              <a:t> </a:t>
            </a:r>
            <a:r>
              <a:rPr lang="en" altLang="zh-CN" sz="2800" dirty="0"/>
              <a:t>1816</a:t>
            </a:r>
            <a:r>
              <a:rPr lang="zh-CN" altLang="en-US" sz="2800" dirty="0"/>
              <a:t> </a:t>
            </a:r>
            <a:r>
              <a:rPr lang="en" altLang="zh-CN" sz="2800" dirty="0"/>
              <a:t>outside</a:t>
            </a:r>
            <a:r>
              <a:rPr lang="zh-CN" altLang="en-US" sz="2800" dirty="0"/>
              <a:t> </a:t>
            </a:r>
            <a:r>
              <a:rPr lang="en" altLang="zh-CN" sz="2800" dirty="0"/>
              <a:t>of</a:t>
            </a:r>
            <a:r>
              <a:rPr lang="zh-CN" altLang="en-US" sz="2800" dirty="0"/>
              <a:t> </a:t>
            </a:r>
            <a:r>
              <a:rPr lang="en" altLang="zh-CN" sz="2800" dirty="0"/>
              <a:t>Berlin</a:t>
            </a:r>
            <a:r>
              <a:rPr lang="zh-CN" altLang="en-US" sz="2800" dirty="0"/>
              <a:t> </a:t>
            </a:r>
            <a:r>
              <a:rPr lang="en" altLang="zh-CN" sz="2800" dirty="0"/>
              <a:t>by</a:t>
            </a:r>
            <a:r>
              <a:rPr lang="zh-CN" altLang="en-US" sz="2800" dirty="0"/>
              <a:t> </a:t>
            </a:r>
            <a:r>
              <a:rPr lang="en" altLang="zh-CN" sz="2800" dirty="0"/>
              <a:t>Christoph</a:t>
            </a:r>
            <a:r>
              <a:rPr lang="zh-CN" altLang="en-US" sz="2800" dirty="0"/>
              <a:t> </a:t>
            </a:r>
            <a:r>
              <a:rPr lang="en" altLang="zh-CN" sz="2800" dirty="0" err="1"/>
              <a:t>Weinheimer</a:t>
            </a:r>
            <a:r>
              <a:rPr lang="en" altLang="zh-CN" sz="2800" dirty="0"/>
              <a:t>.</a:t>
            </a:r>
          </a:p>
        </p:txBody>
      </p:sp>
      <p:sp>
        <p:nvSpPr>
          <p:cNvPr id="8" name="下箭头 7">
            <a:extLst>
              <a:ext uri="{FF2B5EF4-FFF2-40B4-BE49-F238E27FC236}">
                <a16:creationId xmlns:a16="http://schemas.microsoft.com/office/drawing/2014/main" id="{95492AAB-CA1B-B74F-B001-12239D3AC31A}"/>
              </a:ext>
            </a:extLst>
          </p:cNvPr>
          <p:cNvSpPr/>
          <p:nvPr/>
        </p:nvSpPr>
        <p:spPr>
          <a:xfrm>
            <a:off x="5762243" y="3066910"/>
            <a:ext cx="863146" cy="601875"/>
          </a:xfrm>
          <a:prstGeom prst="downArrow">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椭圆 4">
            <a:extLst>
              <a:ext uri="{FF2B5EF4-FFF2-40B4-BE49-F238E27FC236}">
                <a16:creationId xmlns:a16="http://schemas.microsoft.com/office/drawing/2014/main" id="{9002A9FD-21A8-1547-AC66-9669192FED9E}"/>
              </a:ext>
            </a:extLst>
          </p:cNvPr>
          <p:cNvSpPr/>
          <p:nvPr/>
        </p:nvSpPr>
        <p:spPr>
          <a:xfrm>
            <a:off x="9294596" y="4384508"/>
            <a:ext cx="285750" cy="285750"/>
          </a:xfrm>
          <a:prstGeom prst="ellipse">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 name="直线箭头连接符 15">
            <a:extLst>
              <a:ext uri="{FF2B5EF4-FFF2-40B4-BE49-F238E27FC236}">
                <a16:creationId xmlns:a16="http://schemas.microsoft.com/office/drawing/2014/main" id="{96D632B6-0384-BC47-AAD6-F4CD15AFB1CC}"/>
              </a:ext>
            </a:extLst>
          </p:cNvPr>
          <p:cNvCxnSpPr/>
          <p:nvPr/>
        </p:nvCxnSpPr>
        <p:spPr>
          <a:xfrm flipV="1">
            <a:off x="7132320" y="3547739"/>
            <a:ext cx="662940" cy="38418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8AFC0CED-77D8-8440-A502-CE3F4B70F301}"/>
              </a:ext>
            </a:extLst>
          </p:cNvPr>
          <p:cNvSpPr txBox="1"/>
          <p:nvPr/>
        </p:nvSpPr>
        <p:spPr>
          <a:xfrm>
            <a:off x="7946859" y="3290207"/>
            <a:ext cx="3164542" cy="461665"/>
          </a:xfrm>
          <a:prstGeom prst="rect">
            <a:avLst/>
          </a:prstGeom>
          <a:noFill/>
          <a:ln w="25400">
            <a:solidFill>
              <a:schemeClr val="accent1"/>
            </a:solidFill>
          </a:ln>
        </p:spPr>
        <p:txBody>
          <a:bodyPr wrap="square" rtlCol="0">
            <a:spAutoFit/>
          </a:bodyPr>
          <a:lstStyle/>
          <a:p>
            <a:r>
              <a:rPr kumimoji="1" lang="zh-CN" altLang="en-US" sz="2400" dirty="0"/>
              <a:t>这个公司为什么重要？</a:t>
            </a:r>
          </a:p>
        </p:txBody>
      </p:sp>
      <p:sp>
        <p:nvSpPr>
          <p:cNvPr id="18" name="文本框 17">
            <a:extLst>
              <a:ext uri="{FF2B5EF4-FFF2-40B4-BE49-F238E27FC236}">
                <a16:creationId xmlns:a16="http://schemas.microsoft.com/office/drawing/2014/main" id="{A8BD00AE-6A23-1642-B949-AE98370AFCED}"/>
              </a:ext>
            </a:extLst>
          </p:cNvPr>
          <p:cNvSpPr txBox="1"/>
          <p:nvPr/>
        </p:nvSpPr>
        <p:spPr>
          <a:xfrm>
            <a:off x="5282341" y="5914103"/>
            <a:ext cx="2116749" cy="461665"/>
          </a:xfrm>
          <a:prstGeom prst="rect">
            <a:avLst/>
          </a:prstGeom>
          <a:noFill/>
          <a:ln w="25400">
            <a:solidFill>
              <a:schemeClr val="accent1"/>
            </a:solidFill>
          </a:ln>
        </p:spPr>
        <p:txBody>
          <a:bodyPr wrap="square" rtlCol="0">
            <a:spAutoFit/>
          </a:bodyPr>
          <a:lstStyle/>
          <a:p>
            <a:r>
              <a:rPr kumimoji="1" lang="zh-CN" altLang="en-US" sz="2400" dirty="0"/>
              <a:t>这个公司历史</a:t>
            </a:r>
          </a:p>
        </p:txBody>
      </p:sp>
      <p:cxnSp>
        <p:nvCxnSpPr>
          <p:cNvPr id="19" name="直线箭头连接符 18">
            <a:extLst>
              <a:ext uri="{FF2B5EF4-FFF2-40B4-BE49-F238E27FC236}">
                <a16:creationId xmlns:a16="http://schemas.microsoft.com/office/drawing/2014/main" id="{526CA296-EACF-2E49-8422-0FF40EED323A}"/>
              </a:ext>
            </a:extLst>
          </p:cNvPr>
          <p:cNvCxnSpPr>
            <a:cxnSpLocks/>
          </p:cNvCxnSpPr>
          <p:nvPr/>
        </p:nvCxnSpPr>
        <p:spPr>
          <a:xfrm>
            <a:off x="6864725" y="5544409"/>
            <a:ext cx="0" cy="42677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654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AAA15C42-8B53-449A-A911-2686C82E9037}"/>
              </a:ext>
            </a:extLst>
          </p:cNvPr>
          <p:cNvSpPr/>
          <p:nvPr/>
        </p:nvSpPr>
        <p:spPr>
          <a:xfrm>
            <a:off x="5818801" y="1592263"/>
            <a:ext cx="5738841"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5813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63435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674789" y="2241550"/>
            <a:ext cx="4337568" cy="2042867"/>
          </a:xfrm>
          <a:prstGeom prst="rect">
            <a:avLst/>
          </a:prstGeom>
          <a:noFill/>
        </p:spPr>
        <p:txBody>
          <a:bodyPr wrap="square" rtlCol="0">
            <a:spAutoFit/>
          </a:bodyPr>
          <a:lstStyle/>
          <a:p>
            <a:pPr algn="just">
              <a:lnSpc>
                <a:spcPct val="130000"/>
              </a:lnSpc>
            </a:pPr>
            <a:r>
              <a:rPr lang="zh-CN" altLang="en-US" sz="2800" b="1" dirty="0">
                <a:solidFill>
                  <a:schemeClr val="tx1">
                    <a:lumMod val="75000"/>
                    <a:lumOff val="25000"/>
                  </a:schemeClr>
                </a:solidFill>
              </a:rPr>
              <a:t>废话文学：</a:t>
            </a:r>
            <a:endParaRPr lang="en-US" altLang="zh-CN" sz="2800" b="1" dirty="0">
              <a:solidFill>
                <a:schemeClr val="tx1">
                  <a:lumMod val="75000"/>
                  <a:lumOff val="25000"/>
                </a:schemeClr>
              </a:solidFill>
            </a:endParaRP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rPr>
              <a:t>俗话说得好：“俗话说得好”</a:t>
            </a:r>
            <a:endParaRPr lang="en-US" altLang="zh-CN" sz="2400" dirty="0">
              <a:solidFill>
                <a:schemeClr val="tx1">
                  <a:lumMod val="75000"/>
                  <a:lumOff val="25000"/>
                </a:schemeClr>
              </a:solidFill>
            </a:endParaRP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rPr>
              <a:t>听君一席话，如听一席话</a:t>
            </a:r>
            <a:endParaRPr lang="en-US" altLang="zh-CN" sz="2400" dirty="0">
              <a:solidFill>
                <a:schemeClr val="tx1">
                  <a:lumMod val="75000"/>
                  <a:lumOff val="25000"/>
                </a:schemeClr>
              </a:solidFill>
            </a:endParaRPr>
          </a:p>
          <a:p>
            <a:pPr marL="342900" indent="-342900" algn="just">
              <a:lnSpc>
                <a:spcPct val="130000"/>
              </a:lnSpc>
              <a:buFont typeface="Arial" panose="020B0604020202020204" pitchFamily="34" charset="0"/>
              <a:buChar char="•"/>
            </a:pPr>
            <a:r>
              <a:rPr lang="zh-CN" altLang="en-US" sz="2400" dirty="0">
                <a:solidFill>
                  <a:schemeClr val="tx1">
                    <a:lumMod val="75000"/>
                    <a:lumOff val="25000"/>
                  </a:schemeClr>
                </a:solidFill>
              </a:rPr>
              <a:t>一周不见，如隔七天</a:t>
            </a:r>
          </a:p>
        </p:txBody>
      </p:sp>
      <p:sp>
        <p:nvSpPr>
          <p:cNvPr id="15" name="文本框 14">
            <a:extLst>
              <a:ext uri="{FF2B5EF4-FFF2-40B4-BE49-F238E27FC236}">
                <a16:creationId xmlns:a16="http://schemas.microsoft.com/office/drawing/2014/main" id="{DA800403-78E5-457E-995C-6E55E2040E71}"/>
              </a:ext>
            </a:extLst>
          </p:cNvPr>
          <p:cNvSpPr txBox="1"/>
          <p:nvPr/>
        </p:nvSpPr>
        <p:spPr>
          <a:xfrm>
            <a:off x="5933847" y="2029774"/>
            <a:ext cx="5650159" cy="2923108"/>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避免使用对解释你的</a:t>
            </a:r>
            <a:r>
              <a:rPr lang="en-US" altLang="zh-CN" sz="2400" dirty="0">
                <a:solidFill>
                  <a:schemeClr val="tx1">
                    <a:lumMod val="75000"/>
                    <a:lumOff val="25000"/>
                  </a:schemeClr>
                </a:solidFill>
              </a:rPr>
              <a:t>idea</a:t>
            </a:r>
            <a:r>
              <a:rPr lang="zh-CN" altLang="en-US" sz="2400" dirty="0">
                <a:solidFill>
                  <a:schemeClr val="tx1">
                    <a:lumMod val="75000"/>
                    <a:lumOff val="25000"/>
                  </a:schemeClr>
                </a:solidFill>
              </a:rPr>
              <a:t>没有价值的短语</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简单的规则：</a:t>
            </a:r>
            <a:br>
              <a:rPr lang="en-US" altLang="zh-CN" sz="2400" dirty="0">
                <a:solidFill>
                  <a:schemeClr val="tx1">
                    <a:lumMod val="75000"/>
                    <a:lumOff val="25000"/>
                  </a:schemeClr>
                </a:solidFill>
              </a:rPr>
            </a:br>
            <a:r>
              <a:rPr lang="zh-CN" altLang="en-US" sz="2400" dirty="0">
                <a:solidFill>
                  <a:schemeClr val="tx1">
                    <a:lumMod val="75000"/>
                    <a:lumOff val="25000"/>
                  </a:schemeClr>
                </a:solidFill>
              </a:rPr>
              <a:t>如果删掉这些短语，是否会</a:t>
            </a:r>
            <a:r>
              <a:rPr lang="zh-CN" altLang="en-US" sz="2400" b="1" dirty="0">
                <a:solidFill>
                  <a:srgbClr val="C00000"/>
                </a:solidFill>
              </a:rPr>
              <a:t>改变句子的意思</a:t>
            </a:r>
            <a:r>
              <a:rPr lang="zh-CN" altLang="en-US" sz="2400" dirty="0">
                <a:solidFill>
                  <a:schemeClr val="tx1">
                    <a:lumMod val="75000"/>
                    <a:lumOff val="25000"/>
                  </a:schemeClr>
                </a:solidFill>
              </a:rPr>
              <a:t>？</a:t>
            </a:r>
            <a:br>
              <a:rPr lang="en-US" altLang="zh-CN" sz="2400" dirty="0">
                <a:solidFill>
                  <a:schemeClr val="tx1">
                    <a:lumMod val="75000"/>
                    <a:lumOff val="25000"/>
                  </a:schemeClr>
                </a:solidFill>
              </a:rPr>
            </a:br>
            <a:r>
              <a:rPr lang="zh-CN" altLang="en-US" sz="2400" dirty="0">
                <a:solidFill>
                  <a:schemeClr val="tx1">
                    <a:lumMod val="75000"/>
                    <a:lumOff val="25000"/>
                  </a:schemeClr>
                </a:solidFill>
              </a:rPr>
              <a:t>若否，则</a:t>
            </a:r>
            <a:r>
              <a:rPr lang="zh-CN" altLang="en-US" sz="2400" b="1" dirty="0">
                <a:solidFill>
                  <a:srgbClr val="C00000"/>
                </a:solidFill>
              </a:rPr>
              <a:t>删掉这些短语</a:t>
            </a:r>
            <a:r>
              <a:rPr lang="zh-CN" altLang="en-US" sz="2400" dirty="0">
                <a:solidFill>
                  <a:schemeClr val="tx1">
                    <a:lumMod val="75000"/>
                    <a:lumOff val="25000"/>
                  </a:schemeClr>
                </a:solidFill>
              </a:rPr>
              <a:t>！</a:t>
            </a:r>
          </a:p>
        </p:txBody>
      </p:sp>
      <p:sp>
        <p:nvSpPr>
          <p:cNvPr id="16" name="平行四边形 15">
            <a:extLst>
              <a:ext uri="{FF2B5EF4-FFF2-40B4-BE49-F238E27FC236}">
                <a16:creationId xmlns:a16="http://schemas.microsoft.com/office/drawing/2014/main" id="{671FE447-1135-43CF-B090-5E3386D7438C}"/>
              </a:ext>
            </a:extLst>
          </p:cNvPr>
          <p:cNvSpPr/>
          <p:nvPr/>
        </p:nvSpPr>
        <p:spPr>
          <a:xfrm>
            <a:off x="59338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a:extLst>
              <a:ext uri="{FF2B5EF4-FFF2-40B4-BE49-F238E27FC236}">
                <a16:creationId xmlns:a16="http://schemas.microsoft.com/office/drawing/2014/main" id="{C140415A-D6BA-48C6-9E63-FB0DD4AAD1FB}"/>
              </a:ext>
            </a:extLst>
          </p:cNvPr>
          <p:cNvSpPr>
            <a:spLocks noChangeAspect="1"/>
          </p:cNvSpPr>
          <p:nvPr/>
        </p:nvSpPr>
        <p:spPr bwMode="auto">
          <a:xfrm>
            <a:off x="11298135"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501235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a:extLst>
              <a:ext uri="{FF2B5EF4-FFF2-40B4-BE49-F238E27FC236}">
                <a16:creationId xmlns:a16="http://schemas.microsoft.com/office/drawing/2014/main" id="{24923EA8-F0B3-584A-9583-0A2F12A9E850}"/>
              </a:ext>
            </a:extLst>
          </p:cNvPr>
          <p:cNvSpPr txBox="1"/>
          <p:nvPr/>
        </p:nvSpPr>
        <p:spPr>
          <a:xfrm>
            <a:off x="458131" y="951208"/>
            <a:ext cx="2954655" cy="461665"/>
          </a:xfrm>
          <a:prstGeom prst="rect">
            <a:avLst/>
          </a:prstGeom>
          <a:noFill/>
        </p:spPr>
        <p:txBody>
          <a:bodyPr wrap="none" rtlCol="0">
            <a:spAutoFit/>
          </a:bodyPr>
          <a:lstStyle/>
          <a:p>
            <a:r>
              <a:rPr kumimoji="1" lang="zh-CN" altLang="en-US" sz="2400" dirty="0"/>
              <a:t>避免不必要的短语：</a:t>
            </a:r>
          </a:p>
        </p:txBody>
      </p:sp>
    </p:spTree>
    <p:extLst>
      <p:ext uri="{BB962C8B-B14F-4D97-AF65-F5344CB8AC3E}">
        <p14:creationId xmlns:p14="http://schemas.microsoft.com/office/powerpoint/2010/main" val="38217673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6" name="文本框 5">
            <a:extLst>
              <a:ext uri="{FF2B5EF4-FFF2-40B4-BE49-F238E27FC236}">
                <a16:creationId xmlns:a16="http://schemas.microsoft.com/office/drawing/2014/main" id="{D86B44EC-BD95-F84E-AB00-5A6157077262}"/>
              </a:ext>
            </a:extLst>
          </p:cNvPr>
          <p:cNvSpPr txBox="1"/>
          <p:nvPr/>
        </p:nvSpPr>
        <p:spPr>
          <a:xfrm>
            <a:off x="592624" y="819468"/>
            <a:ext cx="10300342" cy="523220"/>
          </a:xfrm>
          <a:prstGeom prst="rect">
            <a:avLst/>
          </a:prstGeom>
          <a:noFill/>
        </p:spPr>
        <p:txBody>
          <a:bodyPr wrap="square" rtlCol="0">
            <a:spAutoFit/>
          </a:bodyPr>
          <a:lstStyle/>
          <a:p>
            <a:pPr algn="just"/>
            <a:r>
              <a:rPr lang="zh-CN" altLang="en" sz="2800" dirty="0"/>
              <a:t>避免</a:t>
            </a:r>
            <a:r>
              <a:rPr lang="zh-CN" altLang="en-US" sz="2800" dirty="0"/>
              <a:t>废话：</a:t>
            </a:r>
            <a:endParaRPr lang="en" altLang="zh-CN" sz="2800" dirty="0"/>
          </a:p>
        </p:txBody>
      </p:sp>
      <p:sp>
        <p:nvSpPr>
          <p:cNvPr id="10" name="矩形: 圆角 6">
            <a:extLst>
              <a:ext uri="{FF2B5EF4-FFF2-40B4-BE49-F238E27FC236}">
                <a16:creationId xmlns:a16="http://schemas.microsoft.com/office/drawing/2014/main" id="{89B019C1-6B1B-CB49-B756-5CDC3FA6E0CD}"/>
              </a:ext>
            </a:extLst>
          </p:cNvPr>
          <p:cNvSpPr/>
          <p:nvPr/>
        </p:nvSpPr>
        <p:spPr>
          <a:xfrm>
            <a:off x="643890" y="1342688"/>
            <a:ext cx="10721339" cy="450828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216CCE72-F6FA-4F48-B44C-8EF534A17CD8}"/>
              </a:ext>
            </a:extLst>
          </p:cNvPr>
          <p:cNvSpPr/>
          <p:nvPr/>
        </p:nvSpPr>
        <p:spPr>
          <a:xfrm>
            <a:off x="826771" y="15067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right-quote-sign_36811">
            <a:extLst>
              <a:ext uri="{FF2B5EF4-FFF2-40B4-BE49-F238E27FC236}">
                <a16:creationId xmlns:a16="http://schemas.microsoft.com/office/drawing/2014/main" id="{0E631095-F347-3445-AADA-F5EE8F17A01E}"/>
              </a:ext>
            </a:extLst>
          </p:cNvPr>
          <p:cNvSpPr>
            <a:spLocks noChangeAspect="1"/>
          </p:cNvSpPr>
          <p:nvPr/>
        </p:nvSpPr>
        <p:spPr bwMode="auto">
          <a:xfrm>
            <a:off x="11111401" y="551161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4" name="文本框 13">
            <a:extLst>
              <a:ext uri="{FF2B5EF4-FFF2-40B4-BE49-F238E27FC236}">
                <a16:creationId xmlns:a16="http://schemas.microsoft.com/office/drawing/2014/main" id="{890FA65E-2331-6B49-8342-BEB94B10C7BE}"/>
              </a:ext>
            </a:extLst>
          </p:cNvPr>
          <p:cNvSpPr txBox="1"/>
          <p:nvPr/>
        </p:nvSpPr>
        <p:spPr>
          <a:xfrm>
            <a:off x="854388" y="1875099"/>
            <a:ext cx="10300342" cy="3785652"/>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 altLang="zh-CN" sz="2400" dirty="0"/>
              <a:t>It is well known that </a:t>
            </a:r>
            <a:r>
              <a:rPr lang="en" altLang="zh-CN" sz="2400" dirty="0" err="1"/>
              <a:t>Pontryagin</a:t>
            </a:r>
            <a:r>
              <a:rPr lang="en" altLang="zh-CN" sz="2400"/>
              <a:t> Maximum Principle </a:t>
            </a:r>
            <a:r>
              <a:rPr lang="en" altLang="zh-CN" sz="2400" dirty="0"/>
              <a:t>provide necessary optimality conditions…</a:t>
            </a:r>
          </a:p>
          <a:p>
            <a:pPr marL="342900" indent="-342900" algn="just">
              <a:lnSpc>
                <a:spcPct val="150000"/>
              </a:lnSpc>
              <a:buFont typeface="Arial" panose="020B0604020202020204" pitchFamily="34" charset="0"/>
              <a:buChar char="•"/>
            </a:pPr>
            <a:r>
              <a:rPr lang="en" altLang="zh-CN" sz="2400" dirty="0"/>
              <a:t>As a matter of fact, the system turns out to be highly nonlinear…</a:t>
            </a:r>
          </a:p>
          <a:p>
            <a:pPr marL="342900" indent="-342900" algn="just">
              <a:lnSpc>
                <a:spcPct val="150000"/>
              </a:lnSpc>
              <a:buFont typeface="Arial" panose="020B0604020202020204" pitchFamily="34" charset="0"/>
              <a:buChar char="•"/>
            </a:pPr>
            <a:r>
              <a:rPr lang="en" altLang="zh-CN" sz="2400" dirty="0"/>
              <a:t>A number of studies have shown that model predictive control is…</a:t>
            </a:r>
          </a:p>
          <a:p>
            <a:pPr marL="342900" indent="-342900" algn="just">
              <a:lnSpc>
                <a:spcPct val="150000"/>
              </a:lnSpc>
              <a:buFont typeface="Arial" panose="020B0604020202020204" pitchFamily="34" charset="0"/>
              <a:buChar char="•"/>
            </a:pPr>
            <a:r>
              <a:rPr lang="en" altLang="zh-CN" sz="2400" dirty="0"/>
              <a:t>It</a:t>
            </a:r>
            <a:r>
              <a:rPr lang="zh-CN" altLang="en-US" sz="2400" dirty="0"/>
              <a:t> </a:t>
            </a:r>
            <a:r>
              <a:rPr lang="en-US" altLang="zh-CN" sz="2400" dirty="0"/>
              <a:t>is worth mentioning that the policy implementation is…</a:t>
            </a:r>
          </a:p>
          <a:p>
            <a:pPr marL="342900" indent="-342900" algn="just">
              <a:lnSpc>
                <a:spcPct val="150000"/>
              </a:lnSpc>
              <a:buFont typeface="Arial" panose="020B0604020202020204" pitchFamily="34" charset="0"/>
              <a:buChar char="•"/>
            </a:pPr>
            <a:r>
              <a:rPr lang="en-US" altLang="zh-CN" sz="2400" dirty="0"/>
              <a:t>as described </a:t>
            </a:r>
            <a:r>
              <a:rPr lang="en-US" altLang="zh-CN" sz="2400" dirty="0">
                <a:solidFill>
                  <a:srgbClr val="FF0000"/>
                </a:solidFill>
              </a:rPr>
              <a:t>previously</a:t>
            </a:r>
            <a:r>
              <a:rPr lang="en-US" altLang="zh-CN" sz="2400" dirty="0"/>
              <a:t> in our previous study.</a:t>
            </a:r>
            <a:endParaRPr lang="en" altLang="zh-CN" sz="2400" dirty="0"/>
          </a:p>
          <a:p>
            <a:pPr marL="342900" indent="-342900" algn="just">
              <a:buFont typeface="Arial" panose="020B0604020202020204" pitchFamily="34" charset="0"/>
              <a:buChar char="•"/>
            </a:pPr>
            <a:endParaRPr lang="en" altLang="zh-CN" sz="2400" dirty="0"/>
          </a:p>
        </p:txBody>
      </p:sp>
      <p:cxnSp>
        <p:nvCxnSpPr>
          <p:cNvPr id="8" name="直线连接符 7">
            <a:extLst>
              <a:ext uri="{FF2B5EF4-FFF2-40B4-BE49-F238E27FC236}">
                <a16:creationId xmlns:a16="http://schemas.microsoft.com/office/drawing/2014/main" id="{649C56FC-4DDE-A847-8239-B6A1A419C64B}"/>
              </a:ext>
            </a:extLst>
          </p:cNvPr>
          <p:cNvCxnSpPr/>
          <p:nvPr/>
        </p:nvCxnSpPr>
        <p:spPr>
          <a:xfrm>
            <a:off x="1150087" y="2250015"/>
            <a:ext cx="307876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5" name="直线连接符 14">
            <a:extLst>
              <a:ext uri="{FF2B5EF4-FFF2-40B4-BE49-F238E27FC236}">
                <a16:creationId xmlns:a16="http://schemas.microsoft.com/office/drawing/2014/main" id="{FAECC43A-C2D5-AF4D-994A-253A0E9A0CF4}"/>
              </a:ext>
            </a:extLst>
          </p:cNvPr>
          <p:cNvCxnSpPr>
            <a:cxnSpLocks/>
          </p:cNvCxnSpPr>
          <p:nvPr/>
        </p:nvCxnSpPr>
        <p:spPr>
          <a:xfrm>
            <a:off x="1150087" y="3326441"/>
            <a:ext cx="2700018"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7" name="直线连接符 16">
            <a:extLst>
              <a:ext uri="{FF2B5EF4-FFF2-40B4-BE49-F238E27FC236}">
                <a16:creationId xmlns:a16="http://schemas.microsoft.com/office/drawing/2014/main" id="{27AF6276-E23C-084F-B6CB-A6471401CBC5}"/>
              </a:ext>
            </a:extLst>
          </p:cNvPr>
          <p:cNvCxnSpPr>
            <a:cxnSpLocks/>
          </p:cNvCxnSpPr>
          <p:nvPr/>
        </p:nvCxnSpPr>
        <p:spPr>
          <a:xfrm>
            <a:off x="1150087" y="3875081"/>
            <a:ext cx="5115959"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9" name="直线连接符 18">
            <a:extLst>
              <a:ext uri="{FF2B5EF4-FFF2-40B4-BE49-F238E27FC236}">
                <a16:creationId xmlns:a16="http://schemas.microsoft.com/office/drawing/2014/main" id="{5433676E-142F-6D45-A39A-966177C87D47}"/>
              </a:ext>
            </a:extLst>
          </p:cNvPr>
          <p:cNvCxnSpPr>
            <a:cxnSpLocks/>
          </p:cNvCxnSpPr>
          <p:nvPr/>
        </p:nvCxnSpPr>
        <p:spPr>
          <a:xfrm>
            <a:off x="1150087" y="4452596"/>
            <a:ext cx="3638853"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1" name="直线连接符 20">
            <a:extLst>
              <a:ext uri="{FF2B5EF4-FFF2-40B4-BE49-F238E27FC236}">
                <a16:creationId xmlns:a16="http://schemas.microsoft.com/office/drawing/2014/main" id="{438D8419-D4FF-E343-89F7-CF3407A4E5F1}"/>
              </a:ext>
            </a:extLst>
          </p:cNvPr>
          <p:cNvCxnSpPr/>
          <p:nvPr/>
        </p:nvCxnSpPr>
        <p:spPr>
          <a:xfrm>
            <a:off x="4470400" y="5010861"/>
            <a:ext cx="3078760" cy="0"/>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51282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6" name="文本框 5">
            <a:extLst>
              <a:ext uri="{FF2B5EF4-FFF2-40B4-BE49-F238E27FC236}">
                <a16:creationId xmlns:a16="http://schemas.microsoft.com/office/drawing/2014/main" id="{D86B44EC-BD95-F84E-AB00-5A6157077262}"/>
              </a:ext>
            </a:extLst>
          </p:cNvPr>
          <p:cNvSpPr txBox="1"/>
          <p:nvPr/>
        </p:nvSpPr>
        <p:spPr>
          <a:xfrm>
            <a:off x="592624" y="819468"/>
            <a:ext cx="10300342" cy="523220"/>
          </a:xfrm>
          <a:prstGeom prst="rect">
            <a:avLst/>
          </a:prstGeom>
          <a:noFill/>
        </p:spPr>
        <p:txBody>
          <a:bodyPr wrap="square" rtlCol="0">
            <a:spAutoFit/>
          </a:bodyPr>
          <a:lstStyle/>
          <a:p>
            <a:pPr algn="just"/>
            <a:r>
              <a:rPr lang="zh-CN" altLang="en-US" sz="2800" dirty="0"/>
              <a:t>用简练的语句：</a:t>
            </a:r>
            <a:endParaRPr lang="en" altLang="zh-CN" sz="2800" dirty="0"/>
          </a:p>
        </p:txBody>
      </p:sp>
      <p:sp>
        <p:nvSpPr>
          <p:cNvPr id="10" name="矩形: 圆角 6">
            <a:extLst>
              <a:ext uri="{FF2B5EF4-FFF2-40B4-BE49-F238E27FC236}">
                <a16:creationId xmlns:a16="http://schemas.microsoft.com/office/drawing/2014/main" id="{89B019C1-6B1B-CB49-B756-5CDC3FA6E0CD}"/>
              </a:ext>
            </a:extLst>
          </p:cNvPr>
          <p:cNvSpPr/>
          <p:nvPr/>
        </p:nvSpPr>
        <p:spPr>
          <a:xfrm>
            <a:off x="643890" y="1342689"/>
            <a:ext cx="10721339" cy="3489194"/>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216CCE72-F6FA-4F48-B44C-8EF534A17CD8}"/>
              </a:ext>
            </a:extLst>
          </p:cNvPr>
          <p:cNvSpPr/>
          <p:nvPr/>
        </p:nvSpPr>
        <p:spPr>
          <a:xfrm>
            <a:off x="826771" y="15067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right-quote-sign_36811">
            <a:extLst>
              <a:ext uri="{FF2B5EF4-FFF2-40B4-BE49-F238E27FC236}">
                <a16:creationId xmlns:a16="http://schemas.microsoft.com/office/drawing/2014/main" id="{0E631095-F347-3445-AADA-F5EE8F17A01E}"/>
              </a:ext>
            </a:extLst>
          </p:cNvPr>
          <p:cNvSpPr>
            <a:spLocks noChangeAspect="1"/>
          </p:cNvSpPr>
          <p:nvPr/>
        </p:nvSpPr>
        <p:spPr bwMode="auto">
          <a:xfrm>
            <a:off x="11105625" y="458570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4" name="文本框 13">
            <a:extLst>
              <a:ext uri="{FF2B5EF4-FFF2-40B4-BE49-F238E27FC236}">
                <a16:creationId xmlns:a16="http://schemas.microsoft.com/office/drawing/2014/main" id="{890FA65E-2331-6B49-8342-BEB94B10C7BE}"/>
              </a:ext>
            </a:extLst>
          </p:cNvPr>
          <p:cNvSpPr txBox="1"/>
          <p:nvPr/>
        </p:nvSpPr>
        <p:spPr>
          <a:xfrm>
            <a:off x="854388" y="1875099"/>
            <a:ext cx="10300342" cy="2793842"/>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 altLang="zh-CN" sz="2400" dirty="0"/>
              <a:t>That is another reason why </a:t>
            </a:r>
            <a:r>
              <a:rPr lang="en" altLang="zh-CN" sz="2400" dirty="0">
                <a:solidFill>
                  <a:srgbClr val="C00000"/>
                </a:solidFill>
              </a:rPr>
              <a:t>Therefore</a:t>
            </a:r>
            <a:r>
              <a:rPr lang="en" altLang="zh-CN" sz="2400" dirty="0"/>
              <a:t>, we believe…</a:t>
            </a:r>
          </a:p>
          <a:p>
            <a:pPr marL="342900" indent="-342900" algn="just">
              <a:lnSpc>
                <a:spcPct val="150000"/>
              </a:lnSpc>
              <a:buFont typeface="Arial" panose="020B0604020202020204" pitchFamily="34" charset="0"/>
              <a:buChar char="•"/>
            </a:pPr>
            <a:r>
              <a:rPr lang="en" altLang="zh-CN" sz="2400" dirty="0"/>
              <a:t>In order to </a:t>
            </a:r>
            <a:r>
              <a:rPr lang="en" altLang="zh-CN" sz="2400" dirty="0">
                <a:solidFill>
                  <a:srgbClr val="C00000"/>
                </a:solidFill>
              </a:rPr>
              <a:t>To</a:t>
            </a:r>
            <a:r>
              <a:rPr lang="en" altLang="zh-CN" sz="2400" dirty="0"/>
              <a:t> evaluate the system performance</a:t>
            </a:r>
          </a:p>
          <a:p>
            <a:pPr marL="342900" indent="-342900" algn="just">
              <a:lnSpc>
                <a:spcPct val="150000"/>
              </a:lnSpc>
              <a:buFont typeface="Arial" panose="020B0604020202020204" pitchFamily="34" charset="0"/>
              <a:buChar char="•"/>
            </a:pPr>
            <a:r>
              <a:rPr lang="en" altLang="zh-CN" sz="2400" dirty="0"/>
              <a:t>Despite the fact that </a:t>
            </a:r>
            <a:r>
              <a:rPr lang="en" altLang="zh-CN" sz="2400" dirty="0">
                <a:solidFill>
                  <a:srgbClr val="C00000"/>
                </a:solidFill>
              </a:rPr>
              <a:t>Although</a:t>
            </a:r>
            <a:r>
              <a:rPr lang="en" altLang="zh-CN" sz="2400" dirty="0"/>
              <a:t> Hamiltonian Jacobi Bellman Equation is difficult to solve…</a:t>
            </a:r>
          </a:p>
          <a:p>
            <a:pPr marL="342900" indent="-342900" algn="just">
              <a:lnSpc>
                <a:spcPct val="150000"/>
              </a:lnSpc>
              <a:buFont typeface="Arial" panose="020B0604020202020204" pitchFamily="34" charset="0"/>
              <a:buChar char="•"/>
            </a:pPr>
            <a:r>
              <a:rPr lang="en-US" altLang="zh-CN" sz="2400" dirty="0"/>
              <a:t>It is clear that </a:t>
            </a:r>
            <a:r>
              <a:rPr lang="en-US" altLang="zh-CN" sz="2400" dirty="0">
                <a:solidFill>
                  <a:srgbClr val="C00000"/>
                </a:solidFill>
              </a:rPr>
              <a:t>Clearly </a:t>
            </a:r>
            <a:r>
              <a:rPr lang="en-US" altLang="zh-CN" sz="2400" dirty="0"/>
              <a:t>the system would diverge if …</a:t>
            </a:r>
          </a:p>
        </p:txBody>
      </p:sp>
      <p:cxnSp>
        <p:nvCxnSpPr>
          <p:cNvPr id="8" name="直线连接符 7">
            <a:extLst>
              <a:ext uri="{FF2B5EF4-FFF2-40B4-BE49-F238E27FC236}">
                <a16:creationId xmlns:a16="http://schemas.microsoft.com/office/drawing/2014/main" id="{649C56FC-4DDE-A847-8239-B6A1A419C64B}"/>
              </a:ext>
            </a:extLst>
          </p:cNvPr>
          <p:cNvCxnSpPr>
            <a:cxnSpLocks/>
          </p:cNvCxnSpPr>
          <p:nvPr/>
        </p:nvCxnSpPr>
        <p:spPr>
          <a:xfrm>
            <a:off x="1178962" y="2250015"/>
            <a:ext cx="3826174"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5" name="直线连接符 14">
            <a:extLst>
              <a:ext uri="{FF2B5EF4-FFF2-40B4-BE49-F238E27FC236}">
                <a16:creationId xmlns:a16="http://schemas.microsoft.com/office/drawing/2014/main" id="{FAECC43A-C2D5-AF4D-994A-253A0E9A0CF4}"/>
              </a:ext>
            </a:extLst>
          </p:cNvPr>
          <p:cNvCxnSpPr>
            <a:cxnSpLocks/>
          </p:cNvCxnSpPr>
          <p:nvPr/>
        </p:nvCxnSpPr>
        <p:spPr>
          <a:xfrm>
            <a:off x="1178962" y="3336066"/>
            <a:ext cx="2969526"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9" name="直线连接符 18">
            <a:extLst>
              <a:ext uri="{FF2B5EF4-FFF2-40B4-BE49-F238E27FC236}">
                <a16:creationId xmlns:a16="http://schemas.microsoft.com/office/drawing/2014/main" id="{5433676E-142F-6D45-A39A-966177C87D47}"/>
              </a:ext>
            </a:extLst>
          </p:cNvPr>
          <p:cNvCxnSpPr>
            <a:cxnSpLocks/>
          </p:cNvCxnSpPr>
          <p:nvPr/>
        </p:nvCxnSpPr>
        <p:spPr>
          <a:xfrm>
            <a:off x="1178962" y="4462221"/>
            <a:ext cx="1913087"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6" name="直线连接符 15">
            <a:extLst>
              <a:ext uri="{FF2B5EF4-FFF2-40B4-BE49-F238E27FC236}">
                <a16:creationId xmlns:a16="http://schemas.microsoft.com/office/drawing/2014/main" id="{6E501571-1395-2844-B75A-8FF464F636C5}"/>
              </a:ext>
            </a:extLst>
          </p:cNvPr>
          <p:cNvCxnSpPr>
            <a:cxnSpLocks/>
          </p:cNvCxnSpPr>
          <p:nvPr/>
        </p:nvCxnSpPr>
        <p:spPr>
          <a:xfrm>
            <a:off x="1178962" y="2787425"/>
            <a:ext cx="1554613"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8145F33D-8C2E-FC44-BE40-3E87AA57FCF6}"/>
              </a:ext>
            </a:extLst>
          </p:cNvPr>
          <p:cNvSpPr txBox="1"/>
          <p:nvPr/>
        </p:nvSpPr>
        <p:spPr>
          <a:xfrm>
            <a:off x="904333" y="5021528"/>
            <a:ext cx="4100803" cy="1200329"/>
          </a:xfrm>
          <a:prstGeom prst="rect">
            <a:avLst/>
          </a:prstGeom>
          <a:noFill/>
        </p:spPr>
        <p:txBody>
          <a:bodyPr wrap="none" rtlCol="0">
            <a:spAutoFit/>
          </a:bodyPr>
          <a:lstStyle/>
          <a:p>
            <a:r>
              <a:rPr kumimoji="1" lang="en-US" altLang="zh-CN" sz="2400" dirty="0"/>
              <a:t>It is evident that… </a:t>
            </a:r>
          </a:p>
          <a:p>
            <a:r>
              <a:rPr kumimoji="1" lang="en-US" altLang="zh-CN" sz="2400" dirty="0"/>
              <a:t>It is possible…</a:t>
            </a:r>
          </a:p>
          <a:p>
            <a:r>
              <a:rPr kumimoji="1" lang="en-US" altLang="zh-CN" sz="2400" dirty="0"/>
              <a:t>It is interesting to note that…</a:t>
            </a:r>
            <a:endParaRPr kumimoji="1" lang="zh-CN" altLang="en-US" sz="2400" dirty="0"/>
          </a:p>
        </p:txBody>
      </p:sp>
      <p:sp>
        <p:nvSpPr>
          <p:cNvPr id="24" name="文本框 23">
            <a:extLst>
              <a:ext uri="{FF2B5EF4-FFF2-40B4-BE49-F238E27FC236}">
                <a16:creationId xmlns:a16="http://schemas.microsoft.com/office/drawing/2014/main" id="{313990E6-0D04-F64C-875F-AC57F0E4EAF0}"/>
              </a:ext>
            </a:extLst>
          </p:cNvPr>
          <p:cNvSpPr txBox="1"/>
          <p:nvPr/>
        </p:nvSpPr>
        <p:spPr>
          <a:xfrm>
            <a:off x="6889882" y="5021527"/>
            <a:ext cx="1742785" cy="1200329"/>
          </a:xfrm>
          <a:prstGeom prst="rect">
            <a:avLst/>
          </a:prstGeom>
          <a:noFill/>
        </p:spPr>
        <p:txBody>
          <a:bodyPr wrap="none" rtlCol="0">
            <a:spAutoFit/>
          </a:bodyPr>
          <a:lstStyle/>
          <a:p>
            <a:r>
              <a:rPr kumimoji="1" lang="en-US" altLang="zh-CN" sz="2400" dirty="0">
                <a:solidFill>
                  <a:srgbClr val="C00000"/>
                </a:solidFill>
              </a:rPr>
              <a:t>Evidently…</a:t>
            </a:r>
          </a:p>
          <a:p>
            <a:r>
              <a:rPr kumimoji="1" lang="en-US" altLang="zh-CN" sz="2400" dirty="0">
                <a:solidFill>
                  <a:srgbClr val="C00000"/>
                </a:solidFill>
              </a:rPr>
              <a:t>Possibly…</a:t>
            </a:r>
          </a:p>
          <a:p>
            <a:r>
              <a:rPr kumimoji="1" lang="en-US" altLang="zh-CN" sz="2400" dirty="0">
                <a:solidFill>
                  <a:srgbClr val="C00000"/>
                </a:solidFill>
              </a:rPr>
              <a:t>Notably…</a:t>
            </a:r>
            <a:endParaRPr kumimoji="1" lang="zh-CN" altLang="en-US" sz="2400" dirty="0">
              <a:solidFill>
                <a:srgbClr val="C00000"/>
              </a:solidFill>
            </a:endParaRPr>
          </a:p>
        </p:txBody>
      </p:sp>
    </p:spTree>
    <p:extLst>
      <p:ext uri="{BB962C8B-B14F-4D97-AF65-F5344CB8AC3E}">
        <p14:creationId xmlns:p14="http://schemas.microsoft.com/office/powerpoint/2010/main" val="14109337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增强论述的清晰度</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6" name="文本框 5">
            <a:extLst>
              <a:ext uri="{FF2B5EF4-FFF2-40B4-BE49-F238E27FC236}">
                <a16:creationId xmlns:a16="http://schemas.microsoft.com/office/drawing/2014/main" id="{D86B44EC-BD95-F84E-AB00-5A6157077262}"/>
              </a:ext>
            </a:extLst>
          </p:cNvPr>
          <p:cNvSpPr txBox="1"/>
          <p:nvPr/>
        </p:nvSpPr>
        <p:spPr>
          <a:xfrm>
            <a:off x="583847" y="778249"/>
            <a:ext cx="10300342" cy="523220"/>
          </a:xfrm>
          <a:prstGeom prst="rect">
            <a:avLst/>
          </a:prstGeom>
          <a:noFill/>
        </p:spPr>
        <p:txBody>
          <a:bodyPr wrap="square" rtlCol="0">
            <a:spAutoFit/>
          </a:bodyPr>
          <a:lstStyle/>
          <a:p>
            <a:pPr algn="just"/>
            <a:r>
              <a:rPr lang="zh-CN" altLang="en-US" sz="2800" dirty="0"/>
              <a:t>尽量避免缩写</a:t>
            </a:r>
            <a:endParaRPr lang="en" altLang="zh-CN" sz="2800" dirty="0"/>
          </a:p>
        </p:txBody>
      </p:sp>
      <p:sp>
        <p:nvSpPr>
          <p:cNvPr id="10" name="矩形: 圆角 6">
            <a:extLst>
              <a:ext uri="{FF2B5EF4-FFF2-40B4-BE49-F238E27FC236}">
                <a16:creationId xmlns:a16="http://schemas.microsoft.com/office/drawing/2014/main" id="{89B019C1-6B1B-CB49-B756-5CDC3FA6E0CD}"/>
              </a:ext>
            </a:extLst>
          </p:cNvPr>
          <p:cNvSpPr/>
          <p:nvPr/>
        </p:nvSpPr>
        <p:spPr>
          <a:xfrm>
            <a:off x="643890" y="1251284"/>
            <a:ext cx="10721339" cy="4599687"/>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216CCE72-F6FA-4F48-B44C-8EF534A17CD8}"/>
              </a:ext>
            </a:extLst>
          </p:cNvPr>
          <p:cNvSpPr/>
          <p:nvPr/>
        </p:nvSpPr>
        <p:spPr>
          <a:xfrm>
            <a:off x="826771" y="1341907"/>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right-quote-sign_36811">
            <a:extLst>
              <a:ext uri="{FF2B5EF4-FFF2-40B4-BE49-F238E27FC236}">
                <a16:creationId xmlns:a16="http://schemas.microsoft.com/office/drawing/2014/main" id="{0E631095-F347-3445-AADA-F5EE8F17A01E}"/>
              </a:ext>
            </a:extLst>
          </p:cNvPr>
          <p:cNvSpPr>
            <a:spLocks noChangeAspect="1"/>
          </p:cNvSpPr>
          <p:nvPr/>
        </p:nvSpPr>
        <p:spPr bwMode="auto">
          <a:xfrm>
            <a:off x="11111401" y="551161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16" name="图片 15">
            <a:extLst>
              <a:ext uri="{FF2B5EF4-FFF2-40B4-BE49-F238E27FC236}">
                <a16:creationId xmlns:a16="http://schemas.microsoft.com/office/drawing/2014/main" id="{B7FB286A-EBE4-194E-8512-EB24476F7000}"/>
              </a:ext>
            </a:extLst>
          </p:cNvPr>
          <p:cNvPicPr>
            <a:picLocks noChangeAspect="1"/>
          </p:cNvPicPr>
          <p:nvPr/>
        </p:nvPicPr>
        <p:blipFill>
          <a:blip r:embed="rId2"/>
          <a:stretch>
            <a:fillRect/>
          </a:stretch>
        </p:blipFill>
        <p:spPr>
          <a:xfrm>
            <a:off x="754480" y="1627788"/>
            <a:ext cx="5123165" cy="4085960"/>
          </a:xfrm>
          <a:prstGeom prst="rect">
            <a:avLst/>
          </a:prstGeom>
        </p:spPr>
      </p:pic>
      <p:pic>
        <p:nvPicPr>
          <p:cNvPr id="5" name="图片 4">
            <a:extLst>
              <a:ext uri="{FF2B5EF4-FFF2-40B4-BE49-F238E27FC236}">
                <a16:creationId xmlns:a16="http://schemas.microsoft.com/office/drawing/2014/main" id="{0AA78305-45AA-3F43-8D9E-CE1D674BD5FC}"/>
              </a:ext>
            </a:extLst>
          </p:cNvPr>
          <p:cNvPicPr>
            <a:picLocks noChangeAspect="1"/>
          </p:cNvPicPr>
          <p:nvPr/>
        </p:nvPicPr>
        <p:blipFill>
          <a:blip r:embed="rId3"/>
          <a:stretch>
            <a:fillRect/>
          </a:stretch>
        </p:blipFill>
        <p:spPr>
          <a:xfrm>
            <a:off x="5988235" y="1608242"/>
            <a:ext cx="5123165" cy="3641516"/>
          </a:xfrm>
          <a:prstGeom prst="rect">
            <a:avLst/>
          </a:prstGeom>
        </p:spPr>
      </p:pic>
      <p:sp>
        <p:nvSpPr>
          <p:cNvPr id="7" name="矩形 6">
            <a:extLst>
              <a:ext uri="{FF2B5EF4-FFF2-40B4-BE49-F238E27FC236}">
                <a16:creationId xmlns:a16="http://schemas.microsoft.com/office/drawing/2014/main" id="{D1EA40DB-A7F2-B749-8E1D-8758F5201659}"/>
              </a:ext>
            </a:extLst>
          </p:cNvPr>
          <p:cNvSpPr/>
          <p:nvPr/>
        </p:nvSpPr>
        <p:spPr>
          <a:xfrm>
            <a:off x="673190" y="2075675"/>
            <a:ext cx="578518"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18" name="矩形 17">
            <a:extLst>
              <a:ext uri="{FF2B5EF4-FFF2-40B4-BE49-F238E27FC236}">
                <a16:creationId xmlns:a16="http://schemas.microsoft.com/office/drawing/2014/main" id="{47C31F4A-5880-1948-89EB-457B42773F04}"/>
              </a:ext>
            </a:extLst>
          </p:cNvPr>
          <p:cNvSpPr/>
          <p:nvPr/>
        </p:nvSpPr>
        <p:spPr>
          <a:xfrm>
            <a:off x="3275417" y="2075675"/>
            <a:ext cx="578518"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20" name="矩形 19">
            <a:extLst>
              <a:ext uri="{FF2B5EF4-FFF2-40B4-BE49-F238E27FC236}">
                <a16:creationId xmlns:a16="http://schemas.microsoft.com/office/drawing/2014/main" id="{CB913CE1-6A84-3B4E-82E6-F9506C674150}"/>
              </a:ext>
            </a:extLst>
          </p:cNvPr>
          <p:cNvSpPr/>
          <p:nvPr/>
        </p:nvSpPr>
        <p:spPr>
          <a:xfrm>
            <a:off x="2696899" y="5230212"/>
            <a:ext cx="1518966"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22" name="矩形 21">
            <a:extLst>
              <a:ext uri="{FF2B5EF4-FFF2-40B4-BE49-F238E27FC236}">
                <a16:creationId xmlns:a16="http://schemas.microsoft.com/office/drawing/2014/main" id="{D9103E3B-1FC0-FE49-86B3-6F744F962959}"/>
              </a:ext>
            </a:extLst>
          </p:cNvPr>
          <p:cNvSpPr/>
          <p:nvPr/>
        </p:nvSpPr>
        <p:spPr>
          <a:xfrm>
            <a:off x="754480" y="4759519"/>
            <a:ext cx="578518"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23" name="矩形 22">
            <a:extLst>
              <a:ext uri="{FF2B5EF4-FFF2-40B4-BE49-F238E27FC236}">
                <a16:creationId xmlns:a16="http://schemas.microsoft.com/office/drawing/2014/main" id="{C94A9EDB-D747-AE47-86AF-3CEBD85A8A48}"/>
              </a:ext>
            </a:extLst>
          </p:cNvPr>
          <p:cNvSpPr/>
          <p:nvPr/>
        </p:nvSpPr>
        <p:spPr>
          <a:xfrm>
            <a:off x="721818" y="5462951"/>
            <a:ext cx="529890"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24" name="矩形 23">
            <a:extLst>
              <a:ext uri="{FF2B5EF4-FFF2-40B4-BE49-F238E27FC236}">
                <a16:creationId xmlns:a16="http://schemas.microsoft.com/office/drawing/2014/main" id="{64D79FCE-4820-D140-8342-10B85E8E8C45}"/>
              </a:ext>
            </a:extLst>
          </p:cNvPr>
          <p:cNvSpPr/>
          <p:nvPr/>
        </p:nvSpPr>
        <p:spPr>
          <a:xfrm>
            <a:off x="1547485" y="5467591"/>
            <a:ext cx="339067"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25" name="矩形 24">
            <a:extLst>
              <a:ext uri="{FF2B5EF4-FFF2-40B4-BE49-F238E27FC236}">
                <a16:creationId xmlns:a16="http://schemas.microsoft.com/office/drawing/2014/main" id="{62958697-6D98-CD47-AAA3-E82F9C813994}"/>
              </a:ext>
            </a:extLst>
          </p:cNvPr>
          <p:cNvSpPr/>
          <p:nvPr/>
        </p:nvSpPr>
        <p:spPr>
          <a:xfrm>
            <a:off x="5999645" y="2554416"/>
            <a:ext cx="1065298"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26" name="矩形 25">
            <a:extLst>
              <a:ext uri="{FF2B5EF4-FFF2-40B4-BE49-F238E27FC236}">
                <a16:creationId xmlns:a16="http://schemas.microsoft.com/office/drawing/2014/main" id="{13EF6474-7501-B948-B464-5729DB26A5AB}"/>
              </a:ext>
            </a:extLst>
          </p:cNvPr>
          <p:cNvSpPr/>
          <p:nvPr/>
        </p:nvSpPr>
        <p:spPr>
          <a:xfrm>
            <a:off x="10305671" y="2554415"/>
            <a:ext cx="578518"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27" name="矩形 26">
            <a:extLst>
              <a:ext uri="{FF2B5EF4-FFF2-40B4-BE49-F238E27FC236}">
                <a16:creationId xmlns:a16="http://schemas.microsoft.com/office/drawing/2014/main" id="{1612723F-B09C-7C4D-8D60-1016789E5CFA}"/>
              </a:ext>
            </a:extLst>
          </p:cNvPr>
          <p:cNvSpPr/>
          <p:nvPr/>
        </p:nvSpPr>
        <p:spPr>
          <a:xfrm>
            <a:off x="10305671" y="2819969"/>
            <a:ext cx="578518"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28" name="矩形 27">
            <a:extLst>
              <a:ext uri="{FF2B5EF4-FFF2-40B4-BE49-F238E27FC236}">
                <a16:creationId xmlns:a16="http://schemas.microsoft.com/office/drawing/2014/main" id="{705A2F19-37D1-2246-BF9D-95D4C1E927FA}"/>
              </a:ext>
            </a:extLst>
          </p:cNvPr>
          <p:cNvSpPr/>
          <p:nvPr/>
        </p:nvSpPr>
        <p:spPr>
          <a:xfrm>
            <a:off x="7578510" y="3533819"/>
            <a:ext cx="578518"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29" name="矩形 28">
            <a:extLst>
              <a:ext uri="{FF2B5EF4-FFF2-40B4-BE49-F238E27FC236}">
                <a16:creationId xmlns:a16="http://schemas.microsoft.com/office/drawing/2014/main" id="{D9E8B316-56BB-954F-A2FF-1A3E46CA2A9B}"/>
              </a:ext>
            </a:extLst>
          </p:cNvPr>
          <p:cNvSpPr/>
          <p:nvPr/>
        </p:nvSpPr>
        <p:spPr>
          <a:xfrm>
            <a:off x="10532882" y="3292430"/>
            <a:ext cx="578518"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30" name="矩形 29">
            <a:extLst>
              <a:ext uri="{FF2B5EF4-FFF2-40B4-BE49-F238E27FC236}">
                <a16:creationId xmlns:a16="http://schemas.microsoft.com/office/drawing/2014/main" id="{24D5B693-7923-8C4B-9147-FE57FC916708}"/>
              </a:ext>
            </a:extLst>
          </p:cNvPr>
          <p:cNvSpPr/>
          <p:nvPr/>
        </p:nvSpPr>
        <p:spPr>
          <a:xfrm>
            <a:off x="8084003" y="4237251"/>
            <a:ext cx="465814"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31" name="矩形 30">
            <a:extLst>
              <a:ext uri="{FF2B5EF4-FFF2-40B4-BE49-F238E27FC236}">
                <a16:creationId xmlns:a16="http://schemas.microsoft.com/office/drawing/2014/main" id="{FB85EDD5-EB74-8E49-B7A3-E41A05DCD0CB}"/>
              </a:ext>
            </a:extLst>
          </p:cNvPr>
          <p:cNvSpPr/>
          <p:nvPr/>
        </p:nvSpPr>
        <p:spPr>
          <a:xfrm>
            <a:off x="10067067" y="4237251"/>
            <a:ext cx="465814"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32" name="矩形 31">
            <a:extLst>
              <a:ext uri="{FF2B5EF4-FFF2-40B4-BE49-F238E27FC236}">
                <a16:creationId xmlns:a16="http://schemas.microsoft.com/office/drawing/2014/main" id="{B84AC652-FF8A-4243-9629-226FD1926AAA}"/>
              </a:ext>
            </a:extLst>
          </p:cNvPr>
          <p:cNvSpPr/>
          <p:nvPr/>
        </p:nvSpPr>
        <p:spPr>
          <a:xfrm>
            <a:off x="10638703" y="4237251"/>
            <a:ext cx="578518" cy="231007"/>
          </a:xfrm>
          <a:prstGeom prst="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C00000"/>
              </a:solidFill>
            </a:endParaRPr>
          </a:p>
        </p:txBody>
      </p:sp>
      <p:sp>
        <p:nvSpPr>
          <p:cNvPr id="9" name="文本框 8">
            <a:extLst>
              <a:ext uri="{FF2B5EF4-FFF2-40B4-BE49-F238E27FC236}">
                <a16:creationId xmlns:a16="http://schemas.microsoft.com/office/drawing/2014/main" id="{39D167BA-B031-544B-91D1-48766D6B48F0}"/>
              </a:ext>
            </a:extLst>
          </p:cNvPr>
          <p:cNvSpPr txBox="1"/>
          <p:nvPr/>
        </p:nvSpPr>
        <p:spPr>
          <a:xfrm>
            <a:off x="3316062" y="5909106"/>
            <a:ext cx="5570756" cy="523220"/>
          </a:xfrm>
          <a:prstGeom prst="rect">
            <a:avLst/>
          </a:prstGeom>
          <a:noFill/>
        </p:spPr>
        <p:txBody>
          <a:bodyPr wrap="none" rtlCol="0">
            <a:spAutoFit/>
          </a:bodyPr>
          <a:lstStyle/>
          <a:p>
            <a:r>
              <a:rPr kumimoji="1" lang="zh-CN" altLang="en-US" sz="2800" dirty="0"/>
              <a:t>逼迫你的读者记住这些缩写？？？</a:t>
            </a:r>
          </a:p>
        </p:txBody>
      </p:sp>
    </p:spTree>
    <p:extLst>
      <p:ext uri="{BB962C8B-B14F-4D97-AF65-F5344CB8AC3E}">
        <p14:creationId xmlns:p14="http://schemas.microsoft.com/office/powerpoint/2010/main" val="3594110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8" grpId="0" animBg="1"/>
      <p:bldP spid="20"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避免认知偏差</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19827" y="751172"/>
            <a:ext cx="10721339" cy="388820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清晰地向你的读者介绍你的</a:t>
            </a:r>
            <a:r>
              <a:rPr lang="en-US" altLang="zh-CN" sz="2800" dirty="0">
                <a:solidFill>
                  <a:schemeClr val="tx1">
                    <a:lumMod val="75000"/>
                    <a:lumOff val="25000"/>
                  </a:schemeClr>
                </a:solidFill>
              </a:rPr>
              <a:t>idea</a:t>
            </a:r>
            <a:r>
              <a:rPr lang="zh-CN" altLang="en-US" sz="2800" dirty="0">
                <a:solidFill>
                  <a:schemeClr val="tx1">
                    <a:lumMod val="75000"/>
                    <a:lumOff val="25000"/>
                  </a:schemeClr>
                </a:solidFill>
              </a:rPr>
              <a:t>：</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087338" y="439319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圆角矩形 4">
            <a:extLst>
              <a:ext uri="{FF2B5EF4-FFF2-40B4-BE49-F238E27FC236}">
                <a16:creationId xmlns:a16="http://schemas.microsoft.com/office/drawing/2014/main" id="{B29A53EE-A72C-2140-8191-7DC48E6AA645}"/>
              </a:ext>
            </a:extLst>
          </p:cNvPr>
          <p:cNvSpPr/>
          <p:nvPr/>
        </p:nvSpPr>
        <p:spPr>
          <a:xfrm>
            <a:off x="1635052" y="1694046"/>
            <a:ext cx="3697344" cy="1001028"/>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a:solidFill>
                  <a:schemeClr val="tx1"/>
                </a:solidFill>
              </a:rPr>
              <a:t>含糊的主语</a:t>
            </a:r>
            <a:endParaRPr kumimoji="1" lang="zh-CN" altLang="en-US" dirty="0">
              <a:solidFill>
                <a:schemeClr val="tx1"/>
              </a:solidFill>
            </a:endParaRPr>
          </a:p>
        </p:txBody>
      </p:sp>
      <p:sp>
        <p:nvSpPr>
          <p:cNvPr id="10" name="圆角矩形 9">
            <a:extLst>
              <a:ext uri="{FF2B5EF4-FFF2-40B4-BE49-F238E27FC236}">
                <a16:creationId xmlns:a16="http://schemas.microsoft.com/office/drawing/2014/main" id="{B2A4BCCD-7521-4148-B72D-EA8146A4AA4C}"/>
              </a:ext>
            </a:extLst>
          </p:cNvPr>
          <p:cNvSpPr/>
          <p:nvPr/>
        </p:nvSpPr>
        <p:spPr>
          <a:xfrm>
            <a:off x="6438397" y="1694046"/>
            <a:ext cx="3697344" cy="1001028"/>
          </a:xfrm>
          <a:prstGeom prst="roundRect">
            <a:avLst/>
          </a:prstGeom>
          <a:solidFill>
            <a:schemeClr val="bg1"/>
          </a:solidFill>
          <a:ln w="254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solidFill>
                  <a:schemeClr val="tx1"/>
                </a:solidFill>
              </a:rPr>
              <a:t>This, that, these, those, they, it</a:t>
            </a:r>
            <a:endParaRPr kumimoji="1" lang="zh-CN" altLang="en-US" dirty="0">
              <a:solidFill>
                <a:schemeClr val="tx1"/>
              </a:solidFill>
            </a:endParaRPr>
          </a:p>
        </p:txBody>
      </p:sp>
      <p:sp>
        <p:nvSpPr>
          <p:cNvPr id="6" name="文本框 5">
            <a:extLst>
              <a:ext uri="{FF2B5EF4-FFF2-40B4-BE49-F238E27FC236}">
                <a16:creationId xmlns:a16="http://schemas.microsoft.com/office/drawing/2014/main" id="{23006411-A1DD-FC49-A9DF-518F01892DAD}"/>
              </a:ext>
            </a:extLst>
          </p:cNvPr>
          <p:cNvSpPr txBox="1"/>
          <p:nvPr/>
        </p:nvSpPr>
        <p:spPr>
          <a:xfrm>
            <a:off x="721895" y="3085615"/>
            <a:ext cx="10365443" cy="1200329"/>
          </a:xfrm>
          <a:prstGeom prst="rect">
            <a:avLst/>
          </a:prstGeom>
          <a:noFill/>
        </p:spPr>
        <p:txBody>
          <a:bodyPr wrap="square" rtlCol="0">
            <a:spAutoFit/>
          </a:bodyPr>
          <a:lstStyle/>
          <a:p>
            <a:pPr algn="just"/>
            <a:r>
              <a:rPr lang="en" altLang="zh-CN" sz="2400" dirty="0"/>
              <a:t>The study by </a:t>
            </a:r>
            <a:r>
              <a:rPr lang="en" altLang="zh-CN" sz="2400" dirty="0" err="1"/>
              <a:t>Robens</a:t>
            </a:r>
            <a:r>
              <a:rPr lang="en" altLang="zh-CN" sz="2400" dirty="0"/>
              <a:t> et al. randomly allocated 320 and 331 participants into the experimental and control groups, respectively. </a:t>
            </a:r>
          </a:p>
          <a:p>
            <a:pPr algn="just"/>
            <a:r>
              <a:rPr lang="en" altLang="zh-CN" sz="2400" dirty="0">
                <a:solidFill>
                  <a:srgbClr val="C00000"/>
                </a:solidFill>
              </a:rPr>
              <a:t>They</a:t>
            </a:r>
            <a:r>
              <a:rPr lang="en" altLang="zh-CN" sz="2400" dirty="0"/>
              <a:t> were then blinded as to whom received each intervention.</a:t>
            </a:r>
          </a:p>
        </p:txBody>
      </p:sp>
      <p:sp>
        <p:nvSpPr>
          <p:cNvPr id="11" name="文本框 10">
            <a:extLst>
              <a:ext uri="{FF2B5EF4-FFF2-40B4-BE49-F238E27FC236}">
                <a16:creationId xmlns:a16="http://schemas.microsoft.com/office/drawing/2014/main" id="{39549B87-E816-6146-9148-51CA3A177509}"/>
              </a:ext>
            </a:extLst>
          </p:cNvPr>
          <p:cNvSpPr txBox="1"/>
          <p:nvPr/>
        </p:nvSpPr>
        <p:spPr>
          <a:xfrm>
            <a:off x="2394728" y="5203657"/>
            <a:ext cx="7197804" cy="523220"/>
          </a:xfrm>
          <a:prstGeom prst="rect">
            <a:avLst/>
          </a:prstGeom>
          <a:noFill/>
        </p:spPr>
        <p:txBody>
          <a:bodyPr wrap="none" rtlCol="0">
            <a:spAutoFit/>
          </a:bodyPr>
          <a:lstStyle/>
          <a:p>
            <a:r>
              <a:rPr kumimoji="1" lang="zh-CN" altLang="en-US" sz="2800" dirty="0"/>
              <a:t>谁是</a:t>
            </a:r>
            <a:r>
              <a:rPr kumimoji="1" lang="en-US" altLang="zh-CN" sz="2800" dirty="0">
                <a:solidFill>
                  <a:srgbClr val="C00000"/>
                </a:solidFill>
              </a:rPr>
              <a:t>They</a:t>
            </a:r>
            <a:r>
              <a:rPr kumimoji="1" lang="zh-CN" altLang="en-US" sz="2800" dirty="0"/>
              <a:t>？</a:t>
            </a:r>
            <a:r>
              <a:rPr kumimoji="1" lang="en-US" altLang="zh-CN" sz="2800" dirty="0" err="1"/>
              <a:t>Robens</a:t>
            </a:r>
            <a:r>
              <a:rPr kumimoji="1" lang="en-US" altLang="zh-CN" sz="2800" dirty="0"/>
              <a:t> et al. </a:t>
            </a:r>
            <a:r>
              <a:rPr kumimoji="1" lang="zh-CN" altLang="en-US" sz="2800" dirty="0"/>
              <a:t>还是</a:t>
            </a:r>
            <a:r>
              <a:rPr kumimoji="1" lang="en-US" altLang="zh-CN" sz="2800" dirty="0"/>
              <a:t>participants</a:t>
            </a:r>
            <a:r>
              <a:rPr kumimoji="1" lang="zh-CN" altLang="en-US" sz="2800" dirty="0"/>
              <a:t>？</a:t>
            </a:r>
          </a:p>
        </p:txBody>
      </p:sp>
    </p:spTree>
    <p:extLst>
      <p:ext uri="{BB962C8B-B14F-4D97-AF65-F5344CB8AC3E}">
        <p14:creationId xmlns:p14="http://schemas.microsoft.com/office/powerpoint/2010/main" val="547531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避免认知偏差</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19827" y="751172"/>
            <a:ext cx="10721339" cy="388820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清晰地向你的读者介绍你的</a:t>
            </a:r>
            <a:r>
              <a:rPr lang="en-US" altLang="zh-CN" sz="2800" dirty="0">
                <a:solidFill>
                  <a:schemeClr val="tx1">
                    <a:lumMod val="75000"/>
                    <a:lumOff val="25000"/>
                  </a:schemeClr>
                </a:solidFill>
              </a:rPr>
              <a:t>idea</a:t>
            </a:r>
            <a:r>
              <a:rPr lang="zh-CN" altLang="en-US" sz="2800" dirty="0">
                <a:solidFill>
                  <a:schemeClr val="tx1">
                    <a:lumMod val="75000"/>
                    <a:lumOff val="25000"/>
                  </a:schemeClr>
                </a:solidFill>
              </a:rPr>
              <a:t>：</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087338" y="439319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圆角矩形 4">
            <a:extLst>
              <a:ext uri="{FF2B5EF4-FFF2-40B4-BE49-F238E27FC236}">
                <a16:creationId xmlns:a16="http://schemas.microsoft.com/office/drawing/2014/main" id="{B29A53EE-A72C-2140-8191-7DC48E6AA645}"/>
              </a:ext>
            </a:extLst>
          </p:cNvPr>
          <p:cNvSpPr/>
          <p:nvPr/>
        </p:nvSpPr>
        <p:spPr>
          <a:xfrm>
            <a:off x="1635052" y="1694046"/>
            <a:ext cx="3697344" cy="1001028"/>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a:solidFill>
                  <a:schemeClr val="tx1"/>
                </a:solidFill>
              </a:rPr>
              <a:t>含糊的主语</a:t>
            </a:r>
            <a:endParaRPr kumimoji="1" lang="zh-CN" altLang="en-US" dirty="0">
              <a:solidFill>
                <a:schemeClr val="tx1"/>
              </a:solidFill>
            </a:endParaRPr>
          </a:p>
        </p:txBody>
      </p:sp>
      <p:sp>
        <p:nvSpPr>
          <p:cNvPr id="10" name="圆角矩形 9">
            <a:extLst>
              <a:ext uri="{FF2B5EF4-FFF2-40B4-BE49-F238E27FC236}">
                <a16:creationId xmlns:a16="http://schemas.microsoft.com/office/drawing/2014/main" id="{B2A4BCCD-7521-4148-B72D-EA8146A4AA4C}"/>
              </a:ext>
            </a:extLst>
          </p:cNvPr>
          <p:cNvSpPr/>
          <p:nvPr/>
        </p:nvSpPr>
        <p:spPr>
          <a:xfrm>
            <a:off x="6438397" y="1694046"/>
            <a:ext cx="3697344" cy="1001028"/>
          </a:xfrm>
          <a:prstGeom prst="roundRect">
            <a:avLst/>
          </a:prstGeom>
          <a:solidFill>
            <a:schemeClr val="bg1"/>
          </a:solidFill>
          <a:ln w="254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solidFill>
                  <a:schemeClr val="tx1"/>
                </a:solidFill>
              </a:rPr>
              <a:t>This, that, these, those, they, it</a:t>
            </a:r>
            <a:endParaRPr kumimoji="1" lang="zh-CN" altLang="en-US" dirty="0">
              <a:solidFill>
                <a:schemeClr val="tx1"/>
              </a:solidFill>
            </a:endParaRPr>
          </a:p>
        </p:txBody>
      </p:sp>
      <p:sp>
        <p:nvSpPr>
          <p:cNvPr id="6" name="文本框 5">
            <a:extLst>
              <a:ext uri="{FF2B5EF4-FFF2-40B4-BE49-F238E27FC236}">
                <a16:creationId xmlns:a16="http://schemas.microsoft.com/office/drawing/2014/main" id="{23006411-A1DD-FC49-A9DF-518F01892DAD}"/>
              </a:ext>
            </a:extLst>
          </p:cNvPr>
          <p:cNvSpPr txBox="1"/>
          <p:nvPr/>
        </p:nvSpPr>
        <p:spPr>
          <a:xfrm>
            <a:off x="721895" y="3085615"/>
            <a:ext cx="10365443" cy="1200329"/>
          </a:xfrm>
          <a:prstGeom prst="rect">
            <a:avLst/>
          </a:prstGeom>
          <a:noFill/>
        </p:spPr>
        <p:txBody>
          <a:bodyPr wrap="square" rtlCol="0">
            <a:spAutoFit/>
          </a:bodyPr>
          <a:lstStyle/>
          <a:p>
            <a:pPr algn="just"/>
            <a:r>
              <a:rPr lang="en" altLang="zh-CN" sz="2400" dirty="0"/>
              <a:t>The study by </a:t>
            </a:r>
            <a:r>
              <a:rPr lang="en" altLang="zh-CN" sz="2400" dirty="0" err="1"/>
              <a:t>Robens</a:t>
            </a:r>
            <a:r>
              <a:rPr lang="en" altLang="zh-CN" sz="2400" dirty="0"/>
              <a:t> et al. randomly allocated 320 and 331 participants into the experimental and control groups, respectively. </a:t>
            </a:r>
          </a:p>
          <a:p>
            <a:pPr algn="just"/>
            <a:r>
              <a:rPr lang="en" altLang="zh-CN" sz="2400" dirty="0">
                <a:solidFill>
                  <a:srgbClr val="C00000"/>
                </a:solidFill>
              </a:rPr>
              <a:t>The</a:t>
            </a:r>
            <a:r>
              <a:rPr lang="zh-CN" altLang="en-US" sz="2400" dirty="0">
                <a:solidFill>
                  <a:srgbClr val="C00000"/>
                </a:solidFill>
              </a:rPr>
              <a:t> </a:t>
            </a:r>
            <a:r>
              <a:rPr lang="en-US" altLang="zh-CN" sz="2400" dirty="0">
                <a:solidFill>
                  <a:srgbClr val="C00000"/>
                </a:solidFill>
              </a:rPr>
              <a:t>participants</a:t>
            </a:r>
            <a:r>
              <a:rPr lang="en" altLang="zh-CN" sz="2400" dirty="0"/>
              <a:t> were then blinded as to whom received each intervention.</a:t>
            </a:r>
          </a:p>
        </p:txBody>
      </p:sp>
    </p:spTree>
    <p:extLst>
      <p:ext uri="{BB962C8B-B14F-4D97-AF65-F5344CB8AC3E}">
        <p14:creationId xmlns:p14="http://schemas.microsoft.com/office/powerpoint/2010/main" val="1271725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0AF3A52E-1C28-4C8F-93D7-496FDF3881E8}"/>
              </a:ext>
            </a:extLst>
          </p:cNvPr>
          <p:cNvCxnSpPr>
            <a:cxnSpLocks/>
          </p:cNvCxnSpPr>
          <p:nvPr/>
        </p:nvCxnSpPr>
        <p:spPr>
          <a:xfrm>
            <a:off x="453597" y="3666694"/>
            <a:ext cx="10750100" cy="0"/>
          </a:xfrm>
          <a:prstGeom prst="line">
            <a:avLst/>
          </a:prstGeom>
          <a:ln/>
        </p:spPr>
        <p:style>
          <a:lnRef idx="1">
            <a:schemeClr val="dk1"/>
          </a:lnRef>
          <a:fillRef idx="0">
            <a:schemeClr val="dk1"/>
          </a:fillRef>
          <a:effectRef idx="0">
            <a:schemeClr val="dk1"/>
          </a:effectRef>
          <a:fontRef idx="minor">
            <a:schemeClr val="tx1"/>
          </a:fontRef>
        </p:style>
      </p:cxnSp>
      <p:cxnSp>
        <p:nvCxnSpPr>
          <p:cNvPr id="3" name="直接连接符 2">
            <a:extLst>
              <a:ext uri="{FF2B5EF4-FFF2-40B4-BE49-F238E27FC236}">
                <a16:creationId xmlns:a16="http://schemas.microsoft.com/office/drawing/2014/main" id="{B227C082-BAC6-49F2-8F4F-1B1DCE6D7779}"/>
              </a:ext>
            </a:extLst>
          </p:cNvPr>
          <p:cNvCxnSpPr/>
          <p:nvPr/>
        </p:nvCxnSpPr>
        <p:spPr>
          <a:xfrm>
            <a:off x="3096251" y="1296629"/>
            <a:ext cx="0" cy="4740128"/>
          </a:xfrm>
          <a:prstGeom prst="line">
            <a:avLst/>
          </a:prstGeom>
          <a:ln/>
        </p:spPr>
        <p:style>
          <a:lnRef idx="1">
            <a:schemeClr val="dk1"/>
          </a:lnRef>
          <a:fillRef idx="0">
            <a:schemeClr val="dk1"/>
          </a:fillRef>
          <a:effectRef idx="0">
            <a:schemeClr val="dk1"/>
          </a:effectRef>
          <a:fontRef idx="minor">
            <a:schemeClr val="tx1"/>
          </a:fontRef>
        </p:style>
      </p:cxnSp>
      <p:cxnSp>
        <p:nvCxnSpPr>
          <p:cNvPr id="4" name="直接连接符 3">
            <a:extLst>
              <a:ext uri="{FF2B5EF4-FFF2-40B4-BE49-F238E27FC236}">
                <a16:creationId xmlns:a16="http://schemas.microsoft.com/office/drawing/2014/main" id="{1F52E09B-0E48-4156-8D7B-1FF61287BA8D}"/>
              </a:ext>
            </a:extLst>
          </p:cNvPr>
          <p:cNvCxnSpPr/>
          <p:nvPr/>
        </p:nvCxnSpPr>
        <p:spPr>
          <a:xfrm>
            <a:off x="6041871" y="1296629"/>
            <a:ext cx="0" cy="4740128"/>
          </a:xfrm>
          <a:prstGeom prst="line">
            <a:avLst/>
          </a:prstGeom>
          <a:ln/>
        </p:spPr>
        <p:style>
          <a:lnRef idx="1">
            <a:schemeClr val="dk1"/>
          </a:lnRef>
          <a:fillRef idx="0">
            <a:schemeClr val="dk1"/>
          </a:fillRef>
          <a:effectRef idx="0">
            <a:schemeClr val="dk1"/>
          </a:effectRef>
          <a:fontRef idx="minor">
            <a:schemeClr val="tx1"/>
          </a:fontRef>
        </p:style>
      </p:cxnSp>
      <p:sp>
        <p:nvSpPr>
          <p:cNvPr id="5" name="iśļíḓé">
            <a:extLst>
              <a:ext uri="{FF2B5EF4-FFF2-40B4-BE49-F238E27FC236}">
                <a16:creationId xmlns:a16="http://schemas.microsoft.com/office/drawing/2014/main" id="{37EA0344-E687-42D0-885D-DE6E4BCD8B02}"/>
              </a:ext>
            </a:extLst>
          </p:cNvPr>
          <p:cNvSpPr txBox="1"/>
          <p:nvPr/>
        </p:nvSpPr>
        <p:spPr>
          <a:xfrm>
            <a:off x="973612"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accent6">
                    <a:lumMod val="50000"/>
                  </a:schemeClr>
                </a:solidFill>
                <a:latin typeface="+mn-ea"/>
              </a:rPr>
              <a:t>01</a:t>
            </a:r>
          </a:p>
        </p:txBody>
      </p:sp>
      <p:sp>
        <p:nvSpPr>
          <p:cNvPr id="6" name="ïṩľîḓé">
            <a:extLst>
              <a:ext uri="{FF2B5EF4-FFF2-40B4-BE49-F238E27FC236}">
                <a16:creationId xmlns:a16="http://schemas.microsoft.com/office/drawing/2014/main" id="{01A3DDDD-ECB1-4BDA-AB58-56740826B3BB}"/>
              </a:ext>
            </a:extLst>
          </p:cNvPr>
          <p:cNvSpPr txBox="1"/>
          <p:nvPr/>
        </p:nvSpPr>
        <p:spPr>
          <a:xfrm>
            <a:off x="3869307" y="1569383"/>
            <a:ext cx="1452962" cy="864121"/>
          </a:xfrm>
          <a:prstGeom prst="rect">
            <a:avLst/>
          </a:prstGeom>
          <a:noFill/>
        </p:spPr>
        <p:txBody>
          <a:bodyPr wrap="square" lIns="91440" tIns="45720" rIns="91440" bIns="45720">
            <a:normAutofit lnSpcReduction="10000"/>
          </a:bodyPr>
          <a:lstStyle/>
          <a:p>
            <a:pPr algn="ctr"/>
            <a:r>
              <a:rPr lang="en-US" sz="5400" b="1" dirty="0">
                <a:solidFill>
                  <a:schemeClr val="accent6">
                    <a:lumMod val="50000"/>
                  </a:schemeClr>
                </a:solidFill>
                <a:latin typeface="+mn-ea"/>
              </a:rPr>
              <a:t>02</a:t>
            </a:r>
          </a:p>
        </p:txBody>
      </p:sp>
      <p:sp>
        <p:nvSpPr>
          <p:cNvPr id="7" name="îṩľiḑé">
            <a:extLst>
              <a:ext uri="{FF2B5EF4-FFF2-40B4-BE49-F238E27FC236}">
                <a16:creationId xmlns:a16="http://schemas.microsoft.com/office/drawing/2014/main" id="{9A628463-232C-4699-98D5-30F7C5CF0BB0}"/>
              </a:ext>
            </a:extLst>
          </p:cNvPr>
          <p:cNvSpPr txBox="1"/>
          <p:nvPr/>
        </p:nvSpPr>
        <p:spPr>
          <a:xfrm>
            <a:off x="6782418"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accent6">
                    <a:lumMod val="50000"/>
                  </a:schemeClr>
                </a:solidFill>
                <a:latin typeface="+mn-ea"/>
              </a:rPr>
              <a:t>03</a:t>
            </a:r>
          </a:p>
        </p:txBody>
      </p:sp>
      <p:sp>
        <p:nvSpPr>
          <p:cNvPr id="8" name="îṩľiďé">
            <a:extLst>
              <a:ext uri="{FF2B5EF4-FFF2-40B4-BE49-F238E27FC236}">
                <a16:creationId xmlns:a16="http://schemas.microsoft.com/office/drawing/2014/main" id="{683E1A7A-C148-4DB1-876E-8DA97DE958DF}"/>
              </a:ext>
            </a:extLst>
          </p:cNvPr>
          <p:cNvSpPr txBox="1"/>
          <p:nvPr/>
        </p:nvSpPr>
        <p:spPr>
          <a:xfrm>
            <a:off x="973612"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accent6">
                    <a:lumMod val="50000"/>
                  </a:schemeClr>
                </a:solidFill>
                <a:latin typeface="+mn-ea"/>
              </a:rPr>
              <a:t>05</a:t>
            </a:r>
            <a:endParaRPr lang="en-US" sz="5400" b="1" dirty="0">
              <a:solidFill>
                <a:schemeClr val="accent6">
                  <a:lumMod val="50000"/>
                </a:schemeClr>
              </a:solidFill>
              <a:latin typeface="+mn-ea"/>
            </a:endParaRPr>
          </a:p>
        </p:txBody>
      </p:sp>
      <p:sp>
        <p:nvSpPr>
          <p:cNvPr id="9" name="îŝḻîḓê">
            <a:extLst>
              <a:ext uri="{FF2B5EF4-FFF2-40B4-BE49-F238E27FC236}">
                <a16:creationId xmlns:a16="http://schemas.microsoft.com/office/drawing/2014/main" id="{C86A78EE-8DBA-4A5C-8FC9-822C6C66A99F}"/>
              </a:ext>
            </a:extLst>
          </p:cNvPr>
          <p:cNvSpPr txBox="1"/>
          <p:nvPr/>
        </p:nvSpPr>
        <p:spPr>
          <a:xfrm>
            <a:off x="3869307" y="3941899"/>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altLang="zh-CN" b="1" dirty="0">
                <a:solidFill>
                  <a:schemeClr val="accent6">
                    <a:lumMod val="50000"/>
                  </a:schemeClr>
                </a:solidFill>
                <a:latin typeface="+mn-ea"/>
              </a:rPr>
              <a:t>06</a:t>
            </a:r>
            <a:endParaRPr lang="en-US" b="1" dirty="0">
              <a:solidFill>
                <a:schemeClr val="accent6">
                  <a:lumMod val="50000"/>
                </a:schemeClr>
              </a:solidFill>
              <a:latin typeface="+mn-ea"/>
            </a:endParaRPr>
          </a:p>
        </p:txBody>
      </p:sp>
      <p:sp>
        <p:nvSpPr>
          <p:cNvPr id="10" name="iṣļïḑe">
            <a:extLst>
              <a:ext uri="{FF2B5EF4-FFF2-40B4-BE49-F238E27FC236}">
                <a16:creationId xmlns:a16="http://schemas.microsoft.com/office/drawing/2014/main" id="{C886699F-0052-4DC9-A5A4-7EF49D7F669A}"/>
              </a:ext>
            </a:extLst>
          </p:cNvPr>
          <p:cNvSpPr txBox="1"/>
          <p:nvPr/>
        </p:nvSpPr>
        <p:spPr>
          <a:xfrm>
            <a:off x="678241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accent6">
                    <a:lumMod val="50000"/>
                  </a:schemeClr>
                </a:solidFill>
                <a:latin typeface="+mn-ea"/>
              </a:rPr>
              <a:t>07</a:t>
            </a:r>
            <a:endParaRPr lang="en-US" sz="5400" b="1" dirty="0">
              <a:solidFill>
                <a:schemeClr val="accent6">
                  <a:lumMod val="50000"/>
                </a:schemeClr>
              </a:solidFill>
              <a:latin typeface="+mn-ea"/>
            </a:endParaRPr>
          </a:p>
        </p:txBody>
      </p:sp>
      <p:sp>
        <p:nvSpPr>
          <p:cNvPr id="11" name="矩形 10">
            <a:extLst>
              <a:ext uri="{FF2B5EF4-FFF2-40B4-BE49-F238E27FC236}">
                <a16:creationId xmlns:a16="http://schemas.microsoft.com/office/drawing/2014/main" id="{95BBB88B-591E-4746-8E81-7295960227D7}"/>
              </a:ext>
            </a:extLst>
          </p:cNvPr>
          <p:cNvSpPr/>
          <p:nvPr/>
        </p:nvSpPr>
        <p:spPr>
          <a:xfrm>
            <a:off x="530541" y="2527369"/>
            <a:ext cx="2339102" cy="597151"/>
          </a:xfrm>
          <a:prstGeom prst="rect">
            <a:avLst/>
          </a:prstGeom>
        </p:spPr>
        <p:txBody>
          <a:bodyPr wrap="none">
            <a:spAutoFit/>
          </a:bodyPr>
          <a:lstStyle/>
          <a:p>
            <a:pPr algn="ctr">
              <a:lnSpc>
                <a:spcPct val="130000"/>
              </a:lnSpc>
            </a:pPr>
            <a:r>
              <a:rPr lang="zh-CN" altLang="en-US" sz="2800" b="1" dirty="0">
                <a:solidFill>
                  <a:schemeClr val="accent6">
                    <a:lumMod val="50000"/>
                  </a:schemeClr>
                </a:solidFill>
              </a:rPr>
              <a:t>结构的逻辑性</a:t>
            </a:r>
          </a:p>
        </p:txBody>
      </p:sp>
      <p:sp>
        <p:nvSpPr>
          <p:cNvPr id="12" name="矩形 11">
            <a:extLst>
              <a:ext uri="{FF2B5EF4-FFF2-40B4-BE49-F238E27FC236}">
                <a16:creationId xmlns:a16="http://schemas.microsoft.com/office/drawing/2014/main" id="{6271F6B7-3E76-4E4B-8089-2D69784945DF}"/>
              </a:ext>
            </a:extLst>
          </p:cNvPr>
          <p:cNvSpPr/>
          <p:nvPr/>
        </p:nvSpPr>
        <p:spPr>
          <a:xfrm>
            <a:off x="698054" y="4612361"/>
            <a:ext cx="2004075" cy="1154355"/>
          </a:xfrm>
          <a:prstGeom prst="rect">
            <a:avLst/>
          </a:prstGeom>
        </p:spPr>
        <p:txBody>
          <a:bodyPr wrap="none">
            <a:spAutoFit/>
          </a:bodyPr>
          <a:lstStyle/>
          <a:p>
            <a:pPr algn="ctr">
              <a:lnSpc>
                <a:spcPct val="130000"/>
              </a:lnSpc>
            </a:pPr>
            <a:r>
              <a:rPr lang="en-US" altLang="zh-CN" sz="2800" b="1" dirty="0">
                <a:solidFill>
                  <a:schemeClr val="accent6">
                    <a:lumMod val="50000"/>
                  </a:schemeClr>
                </a:solidFill>
              </a:rPr>
              <a:t>Abstract</a:t>
            </a:r>
            <a:r>
              <a:rPr lang="zh-CN" altLang="en-US" sz="2800" b="1" dirty="0">
                <a:solidFill>
                  <a:schemeClr val="accent6">
                    <a:lumMod val="50000"/>
                  </a:schemeClr>
                </a:solidFill>
              </a:rPr>
              <a:t> </a:t>
            </a:r>
            <a:r>
              <a:rPr lang="en-US" altLang="zh-CN" sz="2800" b="1" dirty="0">
                <a:solidFill>
                  <a:schemeClr val="accent6">
                    <a:lumMod val="50000"/>
                  </a:schemeClr>
                </a:solidFill>
              </a:rPr>
              <a:t>&amp;</a:t>
            </a:r>
          </a:p>
          <a:p>
            <a:pPr algn="ctr">
              <a:lnSpc>
                <a:spcPct val="130000"/>
              </a:lnSpc>
            </a:pPr>
            <a:r>
              <a:rPr lang="en-US" altLang="zh-CN" sz="2800" b="1" dirty="0">
                <a:solidFill>
                  <a:schemeClr val="accent6">
                    <a:lumMod val="50000"/>
                  </a:schemeClr>
                </a:solidFill>
              </a:rPr>
              <a:t>Keywords</a:t>
            </a:r>
            <a:endParaRPr lang="zh-CN" altLang="en-US" sz="2800" b="1" dirty="0">
              <a:solidFill>
                <a:schemeClr val="accent6">
                  <a:lumMod val="50000"/>
                </a:schemeClr>
              </a:solidFill>
            </a:endParaRPr>
          </a:p>
        </p:txBody>
      </p:sp>
      <p:sp>
        <p:nvSpPr>
          <p:cNvPr id="13" name="矩形 12">
            <a:extLst>
              <a:ext uri="{FF2B5EF4-FFF2-40B4-BE49-F238E27FC236}">
                <a16:creationId xmlns:a16="http://schemas.microsoft.com/office/drawing/2014/main" id="{E720D61E-50C5-43E5-95FB-2B315EBACFB1}"/>
              </a:ext>
            </a:extLst>
          </p:cNvPr>
          <p:cNvSpPr/>
          <p:nvPr/>
        </p:nvSpPr>
        <p:spPr>
          <a:xfrm>
            <a:off x="3427035" y="2527369"/>
            <a:ext cx="2339102" cy="597151"/>
          </a:xfrm>
          <a:prstGeom prst="rect">
            <a:avLst/>
          </a:prstGeom>
        </p:spPr>
        <p:txBody>
          <a:bodyPr wrap="none">
            <a:spAutoFit/>
          </a:bodyPr>
          <a:lstStyle/>
          <a:p>
            <a:pPr algn="ctr">
              <a:lnSpc>
                <a:spcPct val="130000"/>
              </a:lnSpc>
            </a:pPr>
            <a:r>
              <a:rPr lang="zh-CN" altLang="en-US" sz="2800" b="1" dirty="0">
                <a:solidFill>
                  <a:schemeClr val="accent6">
                    <a:lumMod val="50000"/>
                  </a:schemeClr>
                </a:solidFill>
              </a:rPr>
              <a:t>语句的逻辑性</a:t>
            </a:r>
          </a:p>
        </p:txBody>
      </p:sp>
      <p:sp>
        <p:nvSpPr>
          <p:cNvPr id="14" name="矩形 13">
            <a:extLst>
              <a:ext uri="{FF2B5EF4-FFF2-40B4-BE49-F238E27FC236}">
                <a16:creationId xmlns:a16="http://schemas.microsoft.com/office/drawing/2014/main" id="{1637923F-2738-4AAD-9837-60FBE2061A22}"/>
              </a:ext>
            </a:extLst>
          </p:cNvPr>
          <p:cNvSpPr/>
          <p:nvPr/>
        </p:nvSpPr>
        <p:spPr>
          <a:xfrm>
            <a:off x="6340145" y="2527369"/>
            <a:ext cx="2339102" cy="597151"/>
          </a:xfrm>
          <a:prstGeom prst="rect">
            <a:avLst/>
          </a:prstGeom>
        </p:spPr>
        <p:txBody>
          <a:bodyPr wrap="none">
            <a:spAutoFit/>
          </a:bodyPr>
          <a:lstStyle/>
          <a:p>
            <a:pPr algn="ctr">
              <a:lnSpc>
                <a:spcPct val="130000"/>
              </a:lnSpc>
            </a:pPr>
            <a:r>
              <a:rPr lang="zh-CN" altLang="en-US" sz="2800" b="1" dirty="0">
                <a:solidFill>
                  <a:schemeClr val="accent6">
                    <a:lumMod val="50000"/>
                  </a:schemeClr>
                </a:solidFill>
              </a:rPr>
              <a:t>论证的逻辑性</a:t>
            </a:r>
          </a:p>
        </p:txBody>
      </p:sp>
      <p:sp>
        <p:nvSpPr>
          <p:cNvPr id="15" name="矩形 14">
            <a:extLst>
              <a:ext uri="{FF2B5EF4-FFF2-40B4-BE49-F238E27FC236}">
                <a16:creationId xmlns:a16="http://schemas.microsoft.com/office/drawing/2014/main" id="{367CC102-2238-465C-9544-06868EE8CB02}"/>
              </a:ext>
            </a:extLst>
          </p:cNvPr>
          <p:cNvSpPr/>
          <p:nvPr/>
        </p:nvSpPr>
        <p:spPr>
          <a:xfrm>
            <a:off x="3454300" y="4897434"/>
            <a:ext cx="2281395" cy="594202"/>
          </a:xfrm>
          <a:prstGeom prst="rect">
            <a:avLst/>
          </a:prstGeom>
        </p:spPr>
        <p:txBody>
          <a:bodyPr wrap="none">
            <a:spAutoFit/>
          </a:bodyPr>
          <a:lstStyle/>
          <a:p>
            <a:pPr algn="ctr">
              <a:lnSpc>
                <a:spcPct val="130000"/>
              </a:lnSpc>
            </a:pPr>
            <a:r>
              <a:rPr lang="en-US" altLang="zh-CN" sz="2800" b="1" dirty="0">
                <a:solidFill>
                  <a:schemeClr val="accent6">
                    <a:lumMod val="50000"/>
                  </a:schemeClr>
                </a:solidFill>
              </a:rPr>
              <a:t>Introduction</a:t>
            </a:r>
            <a:endParaRPr lang="zh-CN" altLang="en-US" sz="2800" b="1" dirty="0">
              <a:solidFill>
                <a:schemeClr val="accent6">
                  <a:lumMod val="50000"/>
                </a:schemeClr>
              </a:solidFill>
            </a:endParaRPr>
          </a:p>
        </p:txBody>
      </p:sp>
      <p:sp>
        <p:nvSpPr>
          <p:cNvPr id="16" name="矩形 15">
            <a:extLst>
              <a:ext uri="{FF2B5EF4-FFF2-40B4-BE49-F238E27FC236}">
                <a16:creationId xmlns:a16="http://schemas.microsoft.com/office/drawing/2014/main" id="{4A559D4B-B2C0-44B7-BC13-BB54D1EFAD25}"/>
              </a:ext>
            </a:extLst>
          </p:cNvPr>
          <p:cNvSpPr/>
          <p:nvPr/>
        </p:nvSpPr>
        <p:spPr>
          <a:xfrm>
            <a:off x="6307294" y="4897434"/>
            <a:ext cx="2403222" cy="594202"/>
          </a:xfrm>
          <a:prstGeom prst="rect">
            <a:avLst/>
          </a:prstGeom>
        </p:spPr>
        <p:txBody>
          <a:bodyPr wrap="none">
            <a:spAutoFit/>
          </a:bodyPr>
          <a:lstStyle/>
          <a:p>
            <a:pPr algn="ctr">
              <a:lnSpc>
                <a:spcPct val="130000"/>
              </a:lnSpc>
            </a:pPr>
            <a:r>
              <a:rPr lang="en-US" altLang="zh-CN" sz="2800" b="1" dirty="0">
                <a:solidFill>
                  <a:schemeClr val="accent6">
                    <a:lumMod val="50000"/>
                  </a:schemeClr>
                </a:solidFill>
              </a:rPr>
              <a:t>Main</a:t>
            </a:r>
            <a:r>
              <a:rPr lang="zh-CN" altLang="en-US" sz="2800" b="1" dirty="0">
                <a:solidFill>
                  <a:schemeClr val="accent6">
                    <a:lumMod val="50000"/>
                  </a:schemeClr>
                </a:solidFill>
              </a:rPr>
              <a:t> </a:t>
            </a:r>
            <a:r>
              <a:rPr lang="en-US" altLang="zh-CN" sz="2800" b="1" dirty="0">
                <a:solidFill>
                  <a:schemeClr val="accent6">
                    <a:lumMod val="50000"/>
                  </a:schemeClr>
                </a:solidFill>
              </a:rPr>
              <a:t>Results</a:t>
            </a:r>
            <a:endParaRPr lang="zh-CN" altLang="en-US" sz="2800" b="1" dirty="0">
              <a:solidFill>
                <a:schemeClr val="accent6">
                  <a:lumMod val="50000"/>
                </a:schemeClr>
              </a:solidFill>
            </a:endParaRPr>
          </a:p>
        </p:txBody>
      </p:sp>
      <p:pic>
        <p:nvPicPr>
          <p:cNvPr id="18" name="图片 17">
            <a:extLst>
              <a:ext uri="{FF2B5EF4-FFF2-40B4-BE49-F238E27FC236}">
                <a16:creationId xmlns:a16="http://schemas.microsoft.com/office/drawing/2014/main" id="{32036FC8-892B-40D2-9C2F-79D21C1F941F}"/>
              </a:ext>
            </a:extLst>
          </p:cNvPr>
          <p:cNvPicPr>
            <a:picLocks noChangeAspect="1"/>
          </p:cNvPicPr>
          <p:nvPr/>
        </p:nvPicPr>
        <p:blipFill>
          <a:blip r:embed="rId2"/>
          <a:stretch>
            <a:fillRect/>
          </a:stretch>
        </p:blipFill>
        <p:spPr>
          <a:xfrm>
            <a:off x="4962525" y="-25400"/>
            <a:ext cx="2266950" cy="890247"/>
          </a:xfrm>
          <a:prstGeom prst="rect">
            <a:avLst/>
          </a:prstGeom>
          <a:effectLst>
            <a:outerShdw blurRad="50800" dist="38100" dir="2700000" algn="tl" rotWithShape="0">
              <a:prstClr val="black">
                <a:alpha val="40000"/>
              </a:prstClr>
            </a:outerShdw>
          </a:effectLst>
        </p:spPr>
      </p:pic>
      <p:pic>
        <p:nvPicPr>
          <p:cNvPr id="19" name="图片 18">
            <a:extLst>
              <a:ext uri="{FF2B5EF4-FFF2-40B4-BE49-F238E27FC236}">
                <a16:creationId xmlns:a16="http://schemas.microsoft.com/office/drawing/2014/main" id="{231F7276-3350-4F69-9B32-F318C6B8B13C}"/>
              </a:ext>
            </a:extLst>
          </p:cNvPr>
          <p:cNvPicPr>
            <a:picLocks noChangeAspect="1"/>
          </p:cNvPicPr>
          <p:nvPr/>
        </p:nvPicPr>
        <p:blipFill rotWithShape="1">
          <a:blip r:embed="rId3" cstate="print"/>
          <a:srcRect r="1346"/>
          <a:stretch/>
        </p:blipFill>
        <p:spPr>
          <a:xfrm>
            <a:off x="516" y="6041797"/>
            <a:ext cx="12166903" cy="411617"/>
          </a:xfrm>
          <a:prstGeom prst="rect">
            <a:avLst/>
          </a:prstGeom>
        </p:spPr>
      </p:pic>
      <p:cxnSp>
        <p:nvCxnSpPr>
          <p:cNvPr id="21" name="直接连接符 3">
            <a:extLst>
              <a:ext uri="{FF2B5EF4-FFF2-40B4-BE49-F238E27FC236}">
                <a16:creationId xmlns:a16="http://schemas.microsoft.com/office/drawing/2014/main" id="{49CE2611-407D-3641-8728-4D467C7A9FF4}"/>
              </a:ext>
            </a:extLst>
          </p:cNvPr>
          <p:cNvCxnSpPr/>
          <p:nvPr/>
        </p:nvCxnSpPr>
        <p:spPr>
          <a:xfrm>
            <a:off x="8914321" y="1296629"/>
            <a:ext cx="0" cy="4740128"/>
          </a:xfrm>
          <a:prstGeom prst="line">
            <a:avLst/>
          </a:prstGeom>
          <a:ln/>
        </p:spPr>
        <p:style>
          <a:lnRef idx="1">
            <a:schemeClr val="dk1"/>
          </a:lnRef>
          <a:fillRef idx="0">
            <a:schemeClr val="dk1"/>
          </a:fillRef>
          <a:effectRef idx="0">
            <a:schemeClr val="dk1"/>
          </a:effectRef>
          <a:fontRef idx="minor">
            <a:schemeClr val="tx1"/>
          </a:fontRef>
        </p:style>
      </p:cxnSp>
      <p:sp>
        <p:nvSpPr>
          <p:cNvPr id="22" name="îṩľiḑé">
            <a:extLst>
              <a:ext uri="{FF2B5EF4-FFF2-40B4-BE49-F238E27FC236}">
                <a16:creationId xmlns:a16="http://schemas.microsoft.com/office/drawing/2014/main" id="{9ADAD37E-49DA-004D-934F-4903D9ECCA24}"/>
              </a:ext>
            </a:extLst>
          </p:cNvPr>
          <p:cNvSpPr txBox="1"/>
          <p:nvPr/>
        </p:nvSpPr>
        <p:spPr>
          <a:xfrm>
            <a:off x="9599808"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accent6">
                    <a:lumMod val="50000"/>
                  </a:schemeClr>
                </a:solidFill>
                <a:latin typeface="+mn-ea"/>
              </a:rPr>
              <a:t>0</a:t>
            </a:r>
            <a:r>
              <a:rPr lang="en-US" altLang="zh-CN" b="1" dirty="0">
                <a:solidFill>
                  <a:schemeClr val="accent6">
                    <a:lumMod val="50000"/>
                  </a:schemeClr>
                </a:solidFill>
                <a:latin typeface="+mn-ea"/>
              </a:rPr>
              <a:t>4</a:t>
            </a:r>
            <a:endParaRPr lang="en-US" b="1" dirty="0">
              <a:solidFill>
                <a:schemeClr val="accent6">
                  <a:lumMod val="50000"/>
                </a:schemeClr>
              </a:solidFill>
              <a:latin typeface="+mn-ea"/>
            </a:endParaRPr>
          </a:p>
        </p:txBody>
      </p:sp>
      <p:sp>
        <p:nvSpPr>
          <p:cNvPr id="23" name="iṣļïḑe">
            <a:extLst>
              <a:ext uri="{FF2B5EF4-FFF2-40B4-BE49-F238E27FC236}">
                <a16:creationId xmlns:a16="http://schemas.microsoft.com/office/drawing/2014/main" id="{60304C7A-CE81-EB4D-ACD3-28FF526ECCBB}"/>
              </a:ext>
            </a:extLst>
          </p:cNvPr>
          <p:cNvSpPr txBox="1"/>
          <p:nvPr/>
        </p:nvSpPr>
        <p:spPr>
          <a:xfrm>
            <a:off x="959980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accent6">
                    <a:lumMod val="50000"/>
                  </a:schemeClr>
                </a:solidFill>
                <a:latin typeface="+mn-ea"/>
              </a:rPr>
              <a:t>08</a:t>
            </a:r>
            <a:endParaRPr lang="en-US" sz="5400" b="1" dirty="0">
              <a:solidFill>
                <a:schemeClr val="accent6">
                  <a:lumMod val="50000"/>
                </a:schemeClr>
              </a:solidFill>
              <a:latin typeface="+mn-ea"/>
            </a:endParaRPr>
          </a:p>
        </p:txBody>
      </p:sp>
      <p:sp>
        <p:nvSpPr>
          <p:cNvPr id="24" name="矩形 23">
            <a:extLst>
              <a:ext uri="{FF2B5EF4-FFF2-40B4-BE49-F238E27FC236}">
                <a16:creationId xmlns:a16="http://schemas.microsoft.com/office/drawing/2014/main" id="{E41BC06F-E5CB-4249-A154-494815E2111C}"/>
              </a:ext>
            </a:extLst>
          </p:cNvPr>
          <p:cNvSpPr/>
          <p:nvPr/>
        </p:nvSpPr>
        <p:spPr>
          <a:xfrm>
            <a:off x="9516607" y="2527369"/>
            <a:ext cx="1620957" cy="597151"/>
          </a:xfrm>
          <a:prstGeom prst="rect">
            <a:avLst/>
          </a:prstGeom>
        </p:spPr>
        <p:txBody>
          <a:bodyPr wrap="none">
            <a:spAutoFit/>
          </a:bodyPr>
          <a:lstStyle/>
          <a:p>
            <a:pPr algn="ctr">
              <a:lnSpc>
                <a:spcPct val="130000"/>
              </a:lnSpc>
            </a:pPr>
            <a:r>
              <a:rPr lang="zh-CN" altLang="en-US" sz="2800" b="1" dirty="0">
                <a:solidFill>
                  <a:schemeClr val="accent6">
                    <a:lumMod val="50000"/>
                  </a:schemeClr>
                </a:solidFill>
              </a:rPr>
              <a:t>写作规范</a:t>
            </a:r>
          </a:p>
        </p:txBody>
      </p:sp>
      <p:sp>
        <p:nvSpPr>
          <p:cNvPr id="25" name="矩形 24">
            <a:extLst>
              <a:ext uri="{FF2B5EF4-FFF2-40B4-BE49-F238E27FC236}">
                <a16:creationId xmlns:a16="http://schemas.microsoft.com/office/drawing/2014/main" id="{9D98F6B2-2B78-C948-8721-5098BA870C49}"/>
              </a:ext>
            </a:extLst>
          </p:cNvPr>
          <p:cNvSpPr/>
          <p:nvPr/>
        </p:nvSpPr>
        <p:spPr>
          <a:xfrm>
            <a:off x="9255328" y="4897434"/>
            <a:ext cx="2141933" cy="594202"/>
          </a:xfrm>
          <a:prstGeom prst="rect">
            <a:avLst/>
          </a:prstGeom>
        </p:spPr>
        <p:txBody>
          <a:bodyPr wrap="none">
            <a:spAutoFit/>
          </a:bodyPr>
          <a:lstStyle/>
          <a:p>
            <a:pPr algn="ctr">
              <a:lnSpc>
                <a:spcPct val="130000"/>
              </a:lnSpc>
            </a:pPr>
            <a:r>
              <a:rPr lang="en-US" altLang="zh-CN" sz="2800" b="1" dirty="0">
                <a:solidFill>
                  <a:schemeClr val="accent6">
                    <a:lumMod val="50000"/>
                  </a:schemeClr>
                </a:solidFill>
              </a:rPr>
              <a:t>Conclusion</a:t>
            </a:r>
            <a:endParaRPr lang="zh-CN" altLang="en-US" sz="2800" b="1" dirty="0">
              <a:solidFill>
                <a:schemeClr val="accent6">
                  <a:lumMod val="50000"/>
                </a:schemeClr>
              </a:solidFill>
            </a:endParaRPr>
          </a:p>
        </p:txBody>
      </p:sp>
    </p:spTree>
    <p:extLst>
      <p:ext uri="{BB962C8B-B14F-4D97-AF65-F5344CB8AC3E}">
        <p14:creationId xmlns:p14="http://schemas.microsoft.com/office/powerpoint/2010/main" val="10000884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避免认知偏差</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19827" y="751172"/>
            <a:ext cx="10721339" cy="388820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清晰地向你的读者介绍你的</a:t>
            </a:r>
            <a:r>
              <a:rPr lang="en-US" altLang="zh-CN" sz="2800" dirty="0">
                <a:solidFill>
                  <a:schemeClr val="tx1">
                    <a:lumMod val="75000"/>
                    <a:lumOff val="25000"/>
                  </a:schemeClr>
                </a:solidFill>
              </a:rPr>
              <a:t>idea</a:t>
            </a:r>
            <a:r>
              <a:rPr lang="zh-CN" altLang="en-US" sz="2800" dirty="0">
                <a:solidFill>
                  <a:schemeClr val="tx1">
                    <a:lumMod val="75000"/>
                    <a:lumOff val="25000"/>
                  </a:schemeClr>
                </a:solidFill>
              </a:rPr>
              <a:t>：</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087338" y="439319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圆角矩形 4">
            <a:extLst>
              <a:ext uri="{FF2B5EF4-FFF2-40B4-BE49-F238E27FC236}">
                <a16:creationId xmlns:a16="http://schemas.microsoft.com/office/drawing/2014/main" id="{B29A53EE-A72C-2140-8191-7DC48E6AA645}"/>
              </a:ext>
            </a:extLst>
          </p:cNvPr>
          <p:cNvSpPr/>
          <p:nvPr/>
        </p:nvSpPr>
        <p:spPr>
          <a:xfrm>
            <a:off x="1635052" y="1694046"/>
            <a:ext cx="3697344" cy="1001028"/>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a:solidFill>
                  <a:schemeClr val="tx1"/>
                </a:solidFill>
              </a:rPr>
              <a:t>定性的词语</a:t>
            </a:r>
            <a:endParaRPr kumimoji="1" lang="zh-CN" altLang="en-US" dirty="0">
              <a:solidFill>
                <a:schemeClr val="tx1"/>
              </a:solidFill>
            </a:endParaRPr>
          </a:p>
        </p:txBody>
      </p:sp>
      <p:sp>
        <p:nvSpPr>
          <p:cNvPr id="10" name="圆角矩形 9">
            <a:extLst>
              <a:ext uri="{FF2B5EF4-FFF2-40B4-BE49-F238E27FC236}">
                <a16:creationId xmlns:a16="http://schemas.microsoft.com/office/drawing/2014/main" id="{B2A4BCCD-7521-4148-B72D-EA8146A4AA4C}"/>
              </a:ext>
            </a:extLst>
          </p:cNvPr>
          <p:cNvSpPr/>
          <p:nvPr/>
        </p:nvSpPr>
        <p:spPr>
          <a:xfrm>
            <a:off x="6438397" y="1694046"/>
            <a:ext cx="3697344" cy="1001028"/>
          </a:xfrm>
          <a:prstGeom prst="roundRect">
            <a:avLst/>
          </a:prstGeom>
          <a:solidFill>
            <a:schemeClr val="bg1"/>
          </a:solidFill>
          <a:ln w="254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solidFill>
                  <a:schemeClr val="tx1"/>
                </a:solidFill>
              </a:rPr>
              <a:t>Some, most, about, few</a:t>
            </a:r>
            <a:endParaRPr kumimoji="1" lang="zh-CN" altLang="en-US" dirty="0">
              <a:solidFill>
                <a:schemeClr val="tx1"/>
              </a:solidFill>
            </a:endParaRPr>
          </a:p>
        </p:txBody>
      </p:sp>
      <p:sp>
        <p:nvSpPr>
          <p:cNvPr id="6" name="文本框 5">
            <a:extLst>
              <a:ext uri="{FF2B5EF4-FFF2-40B4-BE49-F238E27FC236}">
                <a16:creationId xmlns:a16="http://schemas.microsoft.com/office/drawing/2014/main" id="{23006411-A1DD-FC49-A9DF-518F01892DAD}"/>
              </a:ext>
            </a:extLst>
          </p:cNvPr>
          <p:cNvSpPr txBox="1"/>
          <p:nvPr/>
        </p:nvSpPr>
        <p:spPr>
          <a:xfrm>
            <a:off x="721895" y="3311278"/>
            <a:ext cx="10365443" cy="830997"/>
          </a:xfrm>
          <a:prstGeom prst="rect">
            <a:avLst/>
          </a:prstGeom>
          <a:noFill/>
        </p:spPr>
        <p:txBody>
          <a:bodyPr wrap="square" rtlCol="0">
            <a:spAutoFit/>
          </a:bodyPr>
          <a:lstStyle/>
          <a:p>
            <a:pPr algn="just"/>
            <a:r>
              <a:rPr lang="en-US" altLang="zh-CN" sz="2400" dirty="0"/>
              <a:t>100 monte</a:t>
            </a:r>
            <a:r>
              <a:rPr lang="zh-CN" altLang="en-US" sz="2400" dirty="0"/>
              <a:t> </a:t>
            </a:r>
            <a:r>
              <a:rPr lang="en-US" altLang="zh-CN" sz="2400" dirty="0" err="1"/>
              <a:t>carlo</a:t>
            </a:r>
            <a:r>
              <a:rPr lang="en-US" altLang="zh-CN" sz="2400" dirty="0"/>
              <a:t> simulations has been performed. </a:t>
            </a:r>
            <a:r>
              <a:rPr lang="en-US" altLang="zh-CN" sz="2400" dirty="0">
                <a:solidFill>
                  <a:srgbClr val="C00000"/>
                </a:solidFill>
              </a:rPr>
              <a:t>Only few of them</a:t>
            </a:r>
            <a:r>
              <a:rPr lang="en-US" altLang="zh-CN" sz="2400" dirty="0"/>
              <a:t> has failed</a:t>
            </a:r>
            <a:r>
              <a:rPr lang="zh-CN" altLang="en-US" sz="2400" dirty="0"/>
              <a:t> </a:t>
            </a:r>
            <a:r>
              <a:rPr lang="en-US" altLang="zh-CN" sz="2400" dirty="0"/>
              <a:t>to converge</a:t>
            </a:r>
            <a:r>
              <a:rPr lang="zh-CN" altLang="en-US" sz="2400" dirty="0"/>
              <a:t> </a:t>
            </a:r>
            <a:r>
              <a:rPr lang="en-US" altLang="zh-CN" sz="2400" dirty="0"/>
              <a:t>to optimum…</a:t>
            </a:r>
            <a:endParaRPr lang="en" altLang="zh-CN" sz="2400" dirty="0"/>
          </a:p>
        </p:txBody>
      </p:sp>
      <p:sp>
        <p:nvSpPr>
          <p:cNvPr id="8" name="文本框 7">
            <a:extLst>
              <a:ext uri="{FF2B5EF4-FFF2-40B4-BE49-F238E27FC236}">
                <a16:creationId xmlns:a16="http://schemas.microsoft.com/office/drawing/2014/main" id="{C660C461-E693-D646-8FB0-A5A7CFB908F1}"/>
              </a:ext>
            </a:extLst>
          </p:cNvPr>
          <p:cNvSpPr txBox="1"/>
          <p:nvPr/>
        </p:nvSpPr>
        <p:spPr>
          <a:xfrm>
            <a:off x="3088481" y="5005454"/>
            <a:ext cx="6657592" cy="584775"/>
          </a:xfrm>
          <a:prstGeom prst="rect">
            <a:avLst/>
          </a:prstGeom>
          <a:noFill/>
        </p:spPr>
        <p:txBody>
          <a:bodyPr wrap="none" rtlCol="0">
            <a:spAutoFit/>
          </a:bodyPr>
          <a:lstStyle/>
          <a:p>
            <a:r>
              <a:rPr kumimoji="1" lang="zh-CN" altLang="en-US" sz="3200" dirty="0"/>
              <a:t>多少是“</a:t>
            </a:r>
            <a:r>
              <a:rPr kumimoji="1" lang="en-US" altLang="zh-CN" sz="3200" dirty="0">
                <a:solidFill>
                  <a:srgbClr val="C00000"/>
                </a:solidFill>
              </a:rPr>
              <a:t>few</a:t>
            </a:r>
            <a:r>
              <a:rPr kumimoji="1" lang="zh-CN" altLang="en-US" sz="3200" dirty="0"/>
              <a:t>”？</a:t>
            </a:r>
            <a:r>
              <a:rPr kumimoji="1" lang="en-US" altLang="zh-CN" sz="3200" dirty="0"/>
              <a:t>1</a:t>
            </a:r>
            <a:r>
              <a:rPr kumimoji="1" lang="zh-CN" altLang="en-US" sz="3200" dirty="0"/>
              <a:t>个？</a:t>
            </a:r>
            <a:r>
              <a:rPr kumimoji="1" lang="en-US" altLang="zh-CN" sz="3200" dirty="0"/>
              <a:t>5</a:t>
            </a:r>
            <a:r>
              <a:rPr kumimoji="1" lang="zh-CN" altLang="en-US" sz="3200" dirty="0"/>
              <a:t>个？</a:t>
            </a:r>
            <a:r>
              <a:rPr kumimoji="1" lang="en-US" altLang="zh-CN" sz="3200" dirty="0"/>
              <a:t>15</a:t>
            </a:r>
            <a:r>
              <a:rPr kumimoji="1" lang="zh-CN" altLang="en-US" sz="3200" dirty="0"/>
              <a:t>个？</a:t>
            </a:r>
          </a:p>
        </p:txBody>
      </p:sp>
    </p:spTree>
    <p:extLst>
      <p:ext uri="{BB962C8B-B14F-4D97-AF65-F5344CB8AC3E}">
        <p14:creationId xmlns:p14="http://schemas.microsoft.com/office/powerpoint/2010/main" val="16015358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避免认知偏差</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19827" y="751172"/>
            <a:ext cx="10721339" cy="388820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清晰地向你的读者介绍你的</a:t>
            </a:r>
            <a:r>
              <a:rPr lang="en-US" altLang="zh-CN" sz="2800" dirty="0">
                <a:solidFill>
                  <a:schemeClr val="tx1">
                    <a:lumMod val="75000"/>
                    <a:lumOff val="25000"/>
                  </a:schemeClr>
                </a:solidFill>
              </a:rPr>
              <a:t>idea</a:t>
            </a:r>
            <a:r>
              <a:rPr lang="zh-CN" altLang="en-US" sz="2800" dirty="0">
                <a:solidFill>
                  <a:schemeClr val="tx1">
                    <a:lumMod val="75000"/>
                    <a:lumOff val="25000"/>
                  </a:schemeClr>
                </a:solidFill>
              </a:rPr>
              <a:t>：</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087338" y="439319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圆角矩形 4">
            <a:extLst>
              <a:ext uri="{FF2B5EF4-FFF2-40B4-BE49-F238E27FC236}">
                <a16:creationId xmlns:a16="http://schemas.microsoft.com/office/drawing/2014/main" id="{B29A53EE-A72C-2140-8191-7DC48E6AA645}"/>
              </a:ext>
            </a:extLst>
          </p:cNvPr>
          <p:cNvSpPr/>
          <p:nvPr/>
        </p:nvSpPr>
        <p:spPr>
          <a:xfrm>
            <a:off x="1635052" y="1694046"/>
            <a:ext cx="3697344" cy="1001028"/>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a:solidFill>
                  <a:schemeClr val="tx1"/>
                </a:solidFill>
              </a:rPr>
              <a:t>定性的词语</a:t>
            </a:r>
            <a:endParaRPr kumimoji="1" lang="zh-CN" altLang="en-US" dirty="0">
              <a:solidFill>
                <a:schemeClr val="tx1"/>
              </a:solidFill>
            </a:endParaRPr>
          </a:p>
        </p:txBody>
      </p:sp>
      <p:sp>
        <p:nvSpPr>
          <p:cNvPr id="10" name="圆角矩形 9">
            <a:extLst>
              <a:ext uri="{FF2B5EF4-FFF2-40B4-BE49-F238E27FC236}">
                <a16:creationId xmlns:a16="http://schemas.microsoft.com/office/drawing/2014/main" id="{B2A4BCCD-7521-4148-B72D-EA8146A4AA4C}"/>
              </a:ext>
            </a:extLst>
          </p:cNvPr>
          <p:cNvSpPr/>
          <p:nvPr/>
        </p:nvSpPr>
        <p:spPr>
          <a:xfrm>
            <a:off x="6438397" y="1694046"/>
            <a:ext cx="3697344" cy="1001028"/>
          </a:xfrm>
          <a:prstGeom prst="roundRect">
            <a:avLst/>
          </a:prstGeom>
          <a:solidFill>
            <a:schemeClr val="bg1"/>
          </a:solidFill>
          <a:ln w="254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dirty="0">
                <a:solidFill>
                  <a:schemeClr val="tx1"/>
                </a:solidFill>
              </a:rPr>
              <a:t>Some, most, about, few</a:t>
            </a:r>
            <a:endParaRPr kumimoji="1" lang="zh-CN" altLang="en-US" dirty="0">
              <a:solidFill>
                <a:schemeClr val="tx1"/>
              </a:solidFill>
            </a:endParaRPr>
          </a:p>
        </p:txBody>
      </p:sp>
      <p:sp>
        <p:nvSpPr>
          <p:cNvPr id="6" name="文本框 5">
            <a:extLst>
              <a:ext uri="{FF2B5EF4-FFF2-40B4-BE49-F238E27FC236}">
                <a16:creationId xmlns:a16="http://schemas.microsoft.com/office/drawing/2014/main" id="{23006411-A1DD-FC49-A9DF-518F01892DAD}"/>
              </a:ext>
            </a:extLst>
          </p:cNvPr>
          <p:cNvSpPr txBox="1"/>
          <p:nvPr/>
        </p:nvSpPr>
        <p:spPr>
          <a:xfrm>
            <a:off x="721895" y="3311278"/>
            <a:ext cx="10365443" cy="830997"/>
          </a:xfrm>
          <a:prstGeom prst="rect">
            <a:avLst/>
          </a:prstGeom>
          <a:noFill/>
        </p:spPr>
        <p:txBody>
          <a:bodyPr wrap="square" rtlCol="0">
            <a:spAutoFit/>
          </a:bodyPr>
          <a:lstStyle/>
          <a:p>
            <a:pPr algn="just"/>
            <a:r>
              <a:rPr lang="en-US" altLang="zh-CN" sz="2400" dirty="0"/>
              <a:t>100 monte</a:t>
            </a:r>
            <a:r>
              <a:rPr lang="zh-CN" altLang="en-US" sz="2400" dirty="0"/>
              <a:t> </a:t>
            </a:r>
            <a:r>
              <a:rPr lang="en-US" altLang="zh-CN" sz="2400" dirty="0" err="1"/>
              <a:t>carlo</a:t>
            </a:r>
            <a:r>
              <a:rPr lang="en-US" altLang="zh-CN" sz="2400" dirty="0"/>
              <a:t> simulations has been performed. </a:t>
            </a:r>
            <a:r>
              <a:rPr lang="en-US" altLang="zh-CN" sz="2400" dirty="0">
                <a:solidFill>
                  <a:srgbClr val="C00000"/>
                </a:solidFill>
              </a:rPr>
              <a:t>Six (6%)</a:t>
            </a:r>
            <a:r>
              <a:rPr lang="en-US" altLang="zh-CN" sz="2400" dirty="0"/>
              <a:t> of them have failed</a:t>
            </a:r>
            <a:r>
              <a:rPr lang="zh-CN" altLang="en-US" sz="2400" dirty="0"/>
              <a:t> </a:t>
            </a:r>
            <a:r>
              <a:rPr lang="en-US" altLang="zh-CN" sz="2400" dirty="0"/>
              <a:t>to converge</a:t>
            </a:r>
            <a:r>
              <a:rPr lang="zh-CN" altLang="en-US" sz="2400" dirty="0"/>
              <a:t> </a:t>
            </a:r>
            <a:r>
              <a:rPr lang="en-US" altLang="zh-CN" sz="2400" dirty="0"/>
              <a:t>to optimum,…</a:t>
            </a:r>
            <a:endParaRPr lang="en" altLang="zh-CN" sz="2400" dirty="0"/>
          </a:p>
        </p:txBody>
      </p:sp>
    </p:spTree>
    <p:extLst>
      <p:ext uri="{BB962C8B-B14F-4D97-AF65-F5344CB8AC3E}">
        <p14:creationId xmlns:p14="http://schemas.microsoft.com/office/powerpoint/2010/main" val="37652083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满足读者的期望</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19827" y="751172"/>
            <a:ext cx="10721339" cy="499511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符合逻辑性：</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103139" y="550360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0" name="圆角矩形 9">
            <a:extLst>
              <a:ext uri="{FF2B5EF4-FFF2-40B4-BE49-F238E27FC236}">
                <a16:creationId xmlns:a16="http://schemas.microsoft.com/office/drawing/2014/main" id="{B2A4BCCD-7521-4148-B72D-EA8146A4AA4C}"/>
              </a:ext>
            </a:extLst>
          </p:cNvPr>
          <p:cNvSpPr/>
          <p:nvPr/>
        </p:nvSpPr>
        <p:spPr>
          <a:xfrm>
            <a:off x="5621942" y="1522359"/>
            <a:ext cx="4080322" cy="3351843"/>
          </a:xfrm>
          <a:prstGeom prst="roundRect">
            <a:avLst/>
          </a:prstGeom>
          <a:solidFill>
            <a:schemeClr val="bg1"/>
          </a:solidFill>
          <a:ln w="254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3200" dirty="0">
                <a:solidFill>
                  <a:schemeClr val="tx1"/>
                </a:solidFill>
              </a:rPr>
              <a:t>Signposting</a:t>
            </a:r>
          </a:p>
          <a:p>
            <a:pPr algn="ctr"/>
            <a:endParaRPr kumimoji="1" lang="en-US" altLang="zh-CN" sz="2800" dirty="0">
              <a:solidFill>
                <a:schemeClr val="tx1"/>
              </a:solidFill>
            </a:endParaRPr>
          </a:p>
          <a:p>
            <a:pPr marL="285750" indent="-285750" algn="just">
              <a:buFont typeface="Arial" panose="020B0604020202020204" pitchFamily="34" charset="0"/>
              <a:buChar char="•"/>
            </a:pPr>
            <a:r>
              <a:rPr kumimoji="1" lang="zh-CN" altLang="en-US" sz="2400" dirty="0">
                <a:solidFill>
                  <a:schemeClr val="tx1"/>
                </a:solidFill>
              </a:rPr>
              <a:t>引导你关键的词、短语</a:t>
            </a:r>
            <a:endParaRPr kumimoji="1" lang="en-US" altLang="zh-CN" sz="2400" dirty="0">
              <a:solidFill>
                <a:schemeClr val="tx1"/>
              </a:solidFill>
            </a:endParaRPr>
          </a:p>
          <a:p>
            <a:pPr marL="285750" indent="-285750" algn="just">
              <a:buFont typeface="Arial" panose="020B0604020202020204" pitchFamily="34" charset="0"/>
              <a:buChar char="•"/>
            </a:pPr>
            <a:endParaRPr kumimoji="1" lang="en-US" altLang="zh-CN" sz="2400" dirty="0">
              <a:solidFill>
                <a:schemeClr val="tx1"/>
              </a:solidFill>
            </a:endParaRPr>
          </a:p>
          <a:p>
            <a:pPr marL="285750" indent="-285750" algn="just">
              <a:buFont typeface="Arial" panose="020B0604020202020204" pitchFamily="34" charset="0"/>
              <a:buChar char="•"/>
            </a:pPr>
            <a:r>
              <a:rPr kumimoji="1" lang="zh-CN" altLang="en-US" sz="2400" dirty="0">
                <a:solidFill>
                  <a:schemeClr val="tx1"/>
                </a:solidFill>
              </a:rPr>
              <a:t>读者能够更快地理解你所期望表达的观点</a:t>
            </a:r>
            <a:endParaRPr kumimoji="1" lang="en-US" altLang="zh-CN" sz="2400" dirty="0">
              <a:solidFill>
                <a:schemeClr val="tx1"/>
              </a:solidFill>
            </a:endParaRPr>
          </a:p>
          <a:p>
            <a:pPr marL="285750" indent="-285750" algn="just">
              <a:buFont typeface="Arial" panose="020B0604020202020204" pitchFamily="34" charset="0"/>
              <a:buChar char="•"/>
            </a:pPr>
            <a:endParaRPr kumimoji="1" lang="en-US" altLang="zh-CN" sz="2400" dirty="0">
              <a:solidFill>
                <a:schemeClr val="tx1"/>
              </a:solidFill>
            </a:endParaRPr>
          </a:p>
          <a:p>
            <a:pPr marL="285750" indent="-285750" algn="just">
              <a:buFont typeface="Arial" panose="020B0604020202020204" pitchFamily="34" charset="0"/>
              <a:buChar char="•"/>
            </a:pPr>
            <a:r>
              <a:rPr kumimoji="1" lang="zh-CN" altLang="en-US" sz="2400" dirty="0">
                <a:solidFill>
                  <a:schemeClr val="tx1"/>
                </a:solidFill>
              </a:rPr>
              <a:t>善用关联词</a:t>
            </a:r>
          </a:p>
        </p:txBody>
      </p:sp>
      <p:pic>
        <p:nvPicPr>
          <p:cNvPr id="8" name="图片 7">
            <a:extLst>
              <a:ext uri="{FF2B5EF4-FFF2-40B4-BE49-F238E27FC236}">
                <a16:creationId xmlns:a16="http://schemas.microsoft.com/office/drawing/2014/main" id="{689AC1B7-3FB8-F248-87EF-DDD70334F76F}"/>
              </a:ext>
            </a:extLst>
          </p:cNvPr>
          <p:cNvPicPr>
            <a:picLocks noChangeAspect="1"/>
          </p:cNvPicPr>
          <p:nvPr/>
        </p:nvPicPr>
        <p:blipFill>
          <a:blip r:embed="rId3"/>
          <a:stretch>
            <a:fillRect/>
          </a:stretch>
        </p:blipFill>
        <p:spPr>
          <a:xfrm>
            <a:off x="1466063" y="2011886"/>
            <a:ext cx="1531969" cy="3304085"/>
          </a:xfrm>
          <a:prstGeom prst="rect">
            <a:avLst/>
          </a:prstGeom>
        </p:spPr>
      </p:pic>
      <p:sp>
        <p:nvSpPr>
          <p:cNvPr id="11" name="文本框 10">
            <a:extLst>
              <a:ext uri="{FF2B5EF4-FFF2-40B4-BE49-F238E27FC236}">
                <a16:creationId xmlns:a16="http://schemas.microsoft.com/office/drawing/2014/main" id="{67D401AC-1AE2-E44A-9E16-E39992F27A86}"/>
              </a:ext>
            </a:extLst>
          </p:cNvPr>
          <p:cNvSpPr txBox="1"/>
          <p:nvPr/>
        </p:nvSpPr>
        <p:spPr>
          <a:xfrm>
            <a:off x="1712534" y="1487755"/>
            <a:ext cx="1096775" cy="584775"/>
          </a:xfrm>
          <a:prstGeom prst="rect">
            <a:avLst/>
          </a:prstGeom>
          <a:noFill/>
        </p:spPr>
        <p:txBody>
          <a:bodyPr wrap="none" rtlCol="0">
            <a:spAutoFit/>
          </a:bodyPr>
          <a:lstStyle/>
          <a:p>
            <a:r>
              <a:rPr kumimoji="1" lang="en-US" altLang="zh-CN" sz="3200" dirty="0">
                <a:solidFill>
                  <a:srgbClr val="C00000"/>
                </a:solidFill>
              </a:rPr>
              <a:t>EXIT</a:t>
            </a:r>
            <a:endParaRPr kumimoji="1" lang="zh-CN" altLang="en-US" sz="3200" dirty="0">
              <a:solidFill>
                <a:srgbClr val="C00000"/>
              </a:solidFill>
            </a:endParaRPr>
          </a:p>
        </p:txBody>
      </p:sp>
    </p:spTree>
    <p:extLst>
      <p:ext uri="{BB962C8B-B14F-4D97-AF65-F5344CB8AC3E}">
        <p14:creationId xmlns:p14="http://schemas.microsoft.com/office/powerpoint/2010/main" val="14991001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满足读者的期望</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19827" y="751172"/>
            <a:ext cx="10721339" cy="499511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关联词：</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103139" y="550360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a:extLst>
              <a:ext uri="{FF2B5EF4-FFF2-40B4-BE49-F238E27FC236}">
                <a16:creationId xmlns:a16="http://schemas.microsoft.com/office/drawing/2014/main" id="{ACF55DCB-CC1F-7942-BDA5-BCA556BA8BE3}"/>
              </a:ext>
            </a:extLst>
          </p:cNvPr>
          <p:cNvSpPr txBox="1"/>
          <p:nvPr/>
        </p:nvSpPr>
        <p:spPr>
          <a:xfrm>
            <a:off x="850834" y="1542861"/>
            <a:ext cx="2953860" cy="3785652"/>
          </a:xfrm>
          <a:prstGeom prst="rect">
            <a:avLst/>
          </a:prstGeom>
          <a:noFill/>
        </p:spPr>
        <p:txBody>
          <a:bodyPr wrap="square" rtlCol="0">
            <a:spAutoFit/>
          </a:bodyPr>
          <a:lstStyle/>
          <a:p>
            <a:r>
              <a:rPr kumimoji="1" lang="zh-CN" altLang="en-US" sz="2400" dirty="0">
                <a:solidFill>
                  <a:srgbClr val="0070C0"/>
                </a:solidFill>
              </a:rPr>
              <a:t>转折</a:t>
            </a:r>
            <a:r>
              <a:rPr kumimoji="1" lang="zh-CN" altLang="en-US" sz="2400" dirty="0"/>
              <a:t>：</a:t>
            </a:r>
            <a:endParaRPr kumimoji="1" lang="en-US" altLang="zh-CN" sz="2400" dirty="0"/>
          </a:p>
          <a:p>
            <a:pPr marL="285750" indent="-285750">
              <a:buFont typeface="Arial" panose="020B0604020202020204" pitchFamily="34" charset="0"/>
              <a:buChar char="•"/>
            </a:pPr>
            <a:r>
              <a:rPr kumimoji="1" lang="en-US" altLang="zh-CN" sz="2400" dirty="0"/>
              <a:t>However</a:t>
            </a:r>
          </a:p>
          <a:p>
            <a:pPr marL="285750" indent="-285750">
              <a:buFont typeface="Arial" panose="020B0604020202020204" pitchFamily="34" charset="0"/>
              <a:buChar char="•"/>
            </a:pPr>
            <a:r>
              <a:rPr kumimoji="1" lang="en-US" altLang="zh-CN" sz="2400" dirty="0"/>
              <a:t>Whereas</a:t>
            </a:r>
          </a:p>
          <a:p>
            <a:pPr marL="285750" indent="-285750">
              <a:buFont typeface="Arial" panose="020B0604020202020204" pitchFamily="34" charset="0"/>
              <a:buChar char="•"/>
            </a:pPr>
            <a:r>
              <a:rPr kumimoji="1" lang="en-US" altLang="zh-CN" sz="2400" dirty="0"/>
              <a:t>On the other hand</a:t>
            </a:r>
          </a:p>
          <a:p>
            <a:pPr marL="285750" indent="-285750">
              <a:buFont typeface="Arial" panose="020B0604020202020204" pitchFamily="34" charset="0"/>
              <a:buChar char="•"/>
            </a:pPr>
            <a:r>
              <a:rPr kumimoji="1" lang="en-US" altLang="zh-CN" sz="2400" dirty="0"/>
              <a:t>Nevertheless</a:t>
            </a:r>
          </a:p>
          <a:p>
            <a:pPr marL="285750" indent="-285750">
              <a:buFont typeface="Arial" panose="020B0604020202020204" pitchFamily="34" charset="0"/>
              <a:buChar char="•"/>
            </a:pPr>
            <a:r>
              <a:rPr kumimoji="1" lang="en-US" altLang="zh-CN" sz="2400" dirty="0"/>
              <a:t>Although</a:t>
            </a:r>
          </a:p>
          <a:p>
            <a:pPr marL="285750" indent="-285750">
              <a:buFont typeface="Arial" panose="020B0604020202020204" pitchFamily="34" charset="0"/>
              <a:buChar char="•"/>
            </a:pPr>
            <a:r>
              <a:rPr kumimoji="1" lang="en-US" altLang="zh-CN" sz="2400" dirty="0"/>
              <a:t>Yet</a:t>
            </a:r>
          </a:p>
          <a:p>
            <a:pPr marL="285750" indent="-285750">
              <a:buFont typeface="Arial" panose="020B0604020202020204" pitchFamily="34" charset="0"/>
              <a:buChar char="•"/>
            </a:pPr>
            <a:r>
              <a:rPr kumimoji="1" lang="en-US" altLang="zh-CN" sz="2400" dirty="0"/>
              <a:t>Despite</a:t>
            </a:r>
          </a:p>
          <a:p>
            <a:pPr marL="285750" indent="-285750">
              <a:buFont typeface="Arial" panose="020B0604020202020204" pitchFamily="34" charset="0"/>
              <a:buChar char="•"/>
            </a:pPr>
            <a:r>
              <a:rPr kumimoji="1" lang="en-US" altLang="zh-CN" sz="2400" dirty="0"/>
              <a:t>In contrast to</a:t>
            </a:r>
          </a:p>
          <a:p>
            <a:pPr marL="285750" indent="-285750">
              <a:buFont typeface="Arial" panose="020B0604020202020204" pitchFamily="34" charset="0"/>
              <a:buChar char="•"/>
            </a:pPr>
            <a:r>
              <a:rPr kumimoji="1" lang="en-US" altLang="zh-CN" sz="2400" dirty="0"/>
              <a:t>By contrast</a:t>
            </a:r>
            <a:endParaRPr kumimoji="1" lang="zh-CN" altLang="en-US" sz="2400" dirty="0"/>
          </a:p>
        </p:txBody>
      </p:sp>
      <p:sp>
        <p:nvSpPr>
          <p:cNvPr id="13" name="文本框 12">
            <a:extLst>
              <a:ext uri="{FF2B5EF4-FFF2-40B4-BE49-F238E27FC236}">
                <a16:creationId xmlns:a16="http://schemas.microsoft.com/office/drawing/2014/main" id="{5D3FAD31-40D5-3D44-A0C8-31C16B601EE7}"/>
              </a:ext>
            </a:extLst>
          </p:cNvPr>
          <p:cNvSpPr txBox="1"/>
          <p:nvPr/>
        </p:nvSpPr>
        <p:spPr>
          <a:xfrm>
            <a:off x="4612252" y="1522359"/>
            <a:ext cx="2953860" cy="3785652"/>
          </a:xfrm>
          <a:prstGeom prst="rect">
            <a:avLst/>
          </a:prstGeom>
          <a:noFill/>
        </p:spPr>
        <p:txBody>
          <a:bodyPr wrap="square" rtlCol="0">
            <a:spAutoFit/>
          </a:bodyPr>
          <a:lstStyle/>
          <a:p>
            <a:r>
              <a:rPr kumimoji="1" lang="zh-CN" altLang="en-US" sz="2400" dirty="0">
                <a:solidFill>
                  <a:srgbClr val="0070C0"/>
                </a:solidFill>
              </a:rPr>
              <a:t>类似</a:t>
            </a:r>
            <a:r>
              <a:rPr kumimoji="1" lang="zh-CN" altLang="en-US" sz="2400" dirty="0"/>
              <a:t>：</a:t>
            </a:r>
            <a:endParaRPr kumimoji="1" lang="en-US" altLang="zh-CN" sz="2400" dirty="0"/>
          </a:p>
          <a:p>
            <a:pPr marL="285750" indent="-285750">
              <a:buFont typeface="Arial" panose="020B0604020202020204" pitchFamily="34" charset="0"/>
              <a:buChar char="•"/>
            </a:pPr>
            <a:r>
              <a:rPr kumimoji="1" lang="en-US" altLang="zh-CN" sz="2400" dirty="0"/>
              <a:t>Likewise</a:t>
            </a:r>
          </a:p>
          <a:p>
            <a:pPr marL="285750" indent="-285750">
              <a:buFont typeface="Arial" panose="020B0604020202020204" pitchFamily="34" charset="0"/>
              <a:buChar char="•"/>
            </a:pPr>
            <a:r>
              <a:rPr kumimoji="1" lang="en-US" altLang="zh-CN" sz="2400" dirty="0"/>
              <a:t>Similarly</a:t>
            </a:r>
          </a:p>
          <a:p>
            <a:pPr marL="285750" indent="-285750">
              <a:buFont typeface="Arial" panose="020B0604020202020204" pitchFamily="34" charset="0"/>
              <a:buChar char="•"/>
            </a:pPr>
            <a:r>
              <a:rPr kumimoji="1" lang="en-US" altLang="zh-CN" sz="2400" dirty="0"/>
              <a:t>Also</a:t>
            </a:r>
          </a:p>
          <a:p>
            <a:pPr marL="285750" indent="-285750">
              <a:buFont typeface="Arial" panose="020B0604020202020204" pitchFamily="34" charset="0"/>
              <a:buChar char="•"/>
            </a:pPr>
            <a:r>
              <a:rPr kumimoji="1" lang="en-US" altLang="zh-CN" sz="2400" dirty="0"/>
              <a:t>As well</a:t>
            </a:r>
          </a:p>
          <a:p>
            <a:endParaRPr kumimoji="1" lang="en-US" altLang="zh-CN" sz="2400" dirty="0"/>
          </a:p>
          <a:p>
            <a:r>
              <a:rPr kumimoji="1" lang="zh-CN" altLang="en-US" sz="2400" dirty="0">
                <a:solidFill>
                  <a:srgbClr val="0070C0"/>
                </a:solidFill>
              </a:rPr>
              <a:t>递进</a:t>
            </a:r>
            <a:r>
              <a:rPr kumimoji="1" lang="zh-CN" altLang="en-US" sz="2400" dirty="0"/>
              <a:t>：</a:t>
            </a:r>
            <a:endParaRPr kumimoji="1" lang="en-US" altLang="zh-CN" sz="2400" dirty="0"/>
          </a:p>
          <a:p>
            <a:pPr marL="342900" indent="-342900" algn="just">
              <a:buFont typeface="Arial" panose="020B0604020202020204" pitchFamily="34" charset="0"/>
              <a:buChar char="•"/>
            </a:pPr>
            <a:r>
              <a:rPr kumimoji="1" lang="en-US" altLang="zh-CN" sz="2400" dirty="0"/>
              <a:t>Additionally</a:t>
            </a:r>
          </a:p>
          <a:p>
            <a:pPr marL="342900" indent="-342900" algn="just">
              <a:buFont typeface="Arial" panose="020B0604020202020204" pitchFamily="34" charset="0"/>
              <a:buChar char="•"/>
            </a:pPr>
            <a:r>
              <a:rPr kumimoji="1" lang="en-US" altLang="zh-CN" sz="2400" dirty="0"/>
              <a:t>Furthermore</a:t>
            </a:r>
          </a:p>
          <a:p>
            <a:pPr marL="342900" indent="-342900" algn="just">
              <a:buFont typeface="Arial" panose="020B0604020202020204" pitchFamily="34" charset="0"/>
              <a:buChar char="•"/>
            </a:pPr>
            <a:r>
              <a:rPr kumimoji="1" lang="en-US" altLang="zh-CN" sz="2400" dirty="0"/>
              <a:t>Moreover</a:t>
            </a:r>
            <a:endParaRPr kumimoji="1" lang="zh-CN" altLang="en-US" sz="2400" dirty="0"/>
          </a:p>
        </p:txBody>
      </p:sp>
      <p:sp>
        <p:nvSpPr>
          <p:cNvPr id="15" name="文本框 14">
            <a:extLst>
              <a:ext uri="{FF2B5EF4-FFF2-40B4-BE49-F238E27FC236}">
                <a16:creationId xmlns:a16="http://schemas.microsoft.com/office/drawing/2014/main" id="{5633C291-FC0C-474E-8B16-CDAE85359A2A}"/>
              </a:ext>
            </a:extLst>
          </p:cNvPr>
          <p:cNvSpPr txBox="1"/>
          <p:nvPr/>
        </p:nvSpPr>
        <p:spPr>
          <a:xfrm>
            <a:off x="7976709" y="1522359"/>
            <a:ext cx="2953860" cy="2677656"/>
          </a:xfrm>
          <a:prstGeom prst="rect">
            <a:avLst/>
          </a:prstGeom>
          <a:noFill/>
        </p:spPr>
        <p:txBody>
          <a:bodyPr wrap="square" rtlCol="0">
            <a:spAutoFit/>
          </a:bodyPr>
          <a:lstStyle/>
          <a:p>
            <a:r>
              <a:rPr kumimoji="1" lang="zh-CN" altLang="en-US" sz="2400" dirty="0">
                <a:solidFill>
                  <a:srgbClr val="0070C0"/>
                </a:solidFill>
              </a:rPr>
              <a:t>总结</a:t>
            </a:r>
            <a:r>
              <a:rPr kumimoji="1" lang="zh-CN" altLang="en-US" sz="2400" dirty="0"/>
              <a:t>：</a:t>
            </a:r>
            <a:endParaRPr kumimoji="1" lang="en-US" altLang="zh-CN" sz="2400" dirty="0"/>
          </a:p>
          <a:p>
            <a:pPr marL="342900" indent="-342900">
              <a:buFont typeface="Arial" panose="020B0604020202020204" pitchFamily="34" charset="0"/>
              <a:buChar char="•"/>
            </a:pPr>
            <a:r>
              <a:rPr kumimoji="1" lang="en-US" altLang="zh-CN" sz="2400" dirty="0"/>
              <a:t>Therefore</a:t>
            </a:r>
          </a:p>
          <a:p>
            <a:pPr marL="342900" indent="-342900">
              <a:buFont typeface="Arial" panose="020B0604020202020204" pitchFamily="34" charset="0"/>
              <a:buChar char="•"/>
            </a:pPr>
            <a:r>
              <a:rPr kumimoji="1" lang="en-US" altLang="zh-CN" sz="2400" dirty="0"/>
              <a:t>Consequently</a:t>
            </a:r>
          </a:p>
          <a:p>
            <a:pPr marL="342900" indent="-342900">
              <a:buFont typeface="Arial" panose="020B0604020202020204" pitchFamily="34" charset="0"/>
              <a:buChar char="•"/>
            </a:pPr>
            <a:r>
              <a:rPr kumimoji="1" lang="en-US" altLang="zh-CN" sz="2400" dirty="0"/>
              <a:t>Thus</a:t>
            </a:r>
          </a:p>
          <a:p>
            <a:pPr marL="342900" indent="-342900">
              <a:buFont typeface="Arial" panose="020B0604020202020204" pitchFamily="34" charset="0"/>
              <a:buChar char="•"/>
            </a:pPr>
            <a:r>
              <a:rPr kumimoji="1" lang="en-US" altLang="zh-CN" sz="2400" dirty="0"/>
              <a:t>As a result (of)</a:t>
            </a:r>
          </a:p>
          <a:p>
            <a:pPr marL="342900" indent="-342900">
              <a:buFont typeface="Arial" panose="020B0604020202020204" pitchFamily="34" charset="0"/>
              <a:buChar char="•"/>
            </a:pPr>
            <a:r>
              <a:rPr kumimoji="1" lang="en-US" altLang="zh-CN" sz="2400" dirty="0"/>
              <a:t>Due to</a:t>
            </a:r>
          </a:p>
          <a:p>
            <a:pPr marL="342900" indent="-342900">
              <a:buFont typeface="Arial" panose="020B0604020202020204" pitchFamily="34" charset="0"/>
              <a:buChar char="•"/>
            </a:pPr>
            <a:r>
              <a:rPr kumimoji="1" lang="en-US" altLang="zh-CN" sz="2400" dirty="0"/>
              <a:t>Because of</a:t>
            </a:r>
          </a:p>
        </p:txBody>
      </p:sp>
    </p:spTree>
    <p:extLst>
      <p:ext uri="{BB962C8B-B14F-4D97-AF65-F5344CB8AC3E}">
        <p14:creationId xmlns:p14="http://schemas.microsoft.com/office/powerpoint/2010/main" val="2276829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满足读者的期望</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78162" y="728772"/>
            <a:ext cx="10721339" cy="499511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让你的语句符合逻辑规律：</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0945674" y="5391072"/>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a:extLst>
              <a:ext uri="{FF2B5EF4-FFF2-40B4-BE49-F238E27FC236}">
                <a16:creationId xmlns:a16="http://schemas.microsoft.com/office/drawing/2014/main" id="{ACF55DCB-CC1F-7942-BDA5-BCA556BA8BE3}"/>
              </a:ext>
            </a:extLst>
          </p:cNvPr>
          <p:cNvSpPr txBox="1"/>
          <p:nvPr/>
        </p:nvSpPr>
        <p:spPr>
          <a:xfrm>
            <a:off x="992498" y="3321327"/>
            <a:ext cx="9910093" cy="1200329"/>
          </a:xfrm>
          <a:prstGeom prst="rect">
            <a:avLst/>
          </a:prstGeom>
          <a:noFill/>
        </p:spPr>
        <p:txBody>
          <a:bodyPr wrap="square" rtlCol="0">
            <a:spAutoFit/>
          </a:bodyPr>
          <a:lstStyle/>
          <a:p>
            <a:r>
              <a:rPr kumimoji="1" lang="zh-CN" altLang="en-US" sz="2400" dirty="0"/>
              <a:t>例子：</a:t>
            </a:r>
            <a:endParaRPr kumimoji="1" lang="en-US" altLang="zh-CN" sz="2400" dirty="0"/>
          </a:p>
          <a:p>
            <a:pPr marL="285750" indent="-285750">
              <a:buFont typeface="Arial" panose="020B0604020202020204" pitchFamily="34" charset="0"/>
              <a:buChar char="•"/>
            </a:pPr>
            <a:r>
              <a:rPr kumimoji="1" lang="en-US" altLang="zh-CN" sz="2400" dirty="0"/>
              <a:t>You deserve a raise, but the budget is tight.</a:t>
            </a:r>
          </a:p>
          <a:p>
            <a:pPr marL="285750" indent="-285750">
              <a:buFont typeface="Arial" panose="020B0604020202020204" pitchFamily="34" charset="0"/>
              <a:buChar char="•"/>
            </a:pPr>
            <a:r>
              <a:rPr kumimoji="1" lang="en-US" altLang="zh-CN" sz="2400" dirty="0"/>
              <a:t>The budget is tight, but you deserve a raise.</a:t>
            </a:r>
            <a:endParaRPr kumimoji="1" lang="zh-CN" altLang="en-US" sz="2400" dirty="0"/>
          </a:p>
        </p:txBody>
      </p:sp>
      <p:sp>
        <p:nvSpPr>
          <p:cNvPr id="6" name="圆角矩形 5">
            <a:extLst>
              <a:ext uri="{FF2B5EF4-FFF2-40B4-BE49-F238E27FC236}">
                <a16:creationId xmlns:a16="http://schemas.microsoft.com/office/drawing/2014/main" id="{335E9CC1-9BE3-F743-8E2F-2C86C11C1FAD}"/>
              </a:ext>
            </a:extLst>
          </p:cNvPr>
          <p:cNvSpPr/>
          <p:nvPr/>
        </p:nvSpPr>
        <p:spPr>
          <a:xfrm>
            <a:off x="1075351" y="1656638"/>
            <a:ext cx="9641645" cy="1157681"/>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a:solidFill>
                  <a:schemeClr val="tx1"/>
                </a:solidFill>
              </a:rPr>
              <a:t>读者会把注意力聚焦于</a:t>
            </a:r>
            <a:r>
              <a:rPr kumimoji="1" lang="zh-CN" altLang="en-US" sz="2800" dirty="0">
                <a:solidFill>
                  <a:srgbClr val="C00000"/>
                </a:solidFill>
              </a:rPr>
              <a:t>句子的末尾</a:t>
            </a:r>
            <a:r>
              <a:rPr kumimoji="1" lang="zh-CN" altLang="en-US" sz="2800" dirty="0">
                <a:solidFill>
                  <a:schemeClr val="tx1"/>
                </a:solidFill>
              </a:rPr>
              <a:t>以决定什么是重要的信息</a:t>
            </a:r>
          </a:p>
        </p:txBody>
      </p:sp>
      <p:sp>
        <p:nvSpPr>
          <p:cNvPr id="8" name="圆角矩形 7">
            <a:extLst>
              <a:ext uri="{FF2B5EF4-FFF2-40B4-BE49-F238E27FC236}">
                <a16:creationId xmlns:a16="http://schemas.microsoft.com/office/drawing/2014/main" id="{CAFA378E-444F-B94B-B78D-50B8B804A50C}"/>
              </a:ext>
            </a:extLst>
          </p:cNvPr>
          <p:cNvSpPr/>
          <p:nvPr/>
        </p:nvSpPr>
        <p:spPr>
          <a:xfrm>
            <a:off x="5091764" y="4090737"/>
            <a:ext cx="2223436" cy="430919"/>
          </a:xfrm>
          <a:prstGeom prst="round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9">
            <a:extLst>
              <a:ext uri="{FF2B5EF4-FFF2-40B4-BE49-F238E27FC236}">
                <a16:creationId xmlns:a16="http://schemas.microsoft.com/office/drawing/2014/main" id="{4CE66031-7AFE-7E45-8349-679C8D9520C0}"/>
              </a:ext>
            </a:extLst>
          </p:cNvPr>
          <p:cNvSpPr txBox="1"/>
          <p:nvPr/>
        </p:nvSpPr>
        <p:spPr>
          <a:xfrm>
            <a:off x="4999466" y="4479866"/>
            <a:ext cx="2408032" cy="400110"/>
          </a:xfrm>
          <a:prstGeom prst="rect">
            <a:avLst/>
          </a:prstGeom>
          <a:noFill/>
        </p:spPr>
        <p:txBody>
          <a:bodyPr wrap="none" rtlCol="0">
            <a:spAutoFit/>
          </a:bodyPr>
          <a:lstStyle/>
          <a:p>
            <a:r>
              <a:rPr kumimoji="1" lang="zh-CN" altLang="en-US" sz="2000" dirty="0">
                <a:solidFill>
                  <a:srgbClr val="C00000"/>
                </a:solidFill>
              </a:rPr>
              <a:t>“</a:t>
            </a:r>
            <a:r>
              <a:rPr kumimoji="1" lang="en-US" altLang="zh-CN" sz="2000" dirty="0">
                <a:solidFill>
                  <a:srgbClr val="C00000"/>
                </a:solidFill>
              </a:rPr>
              <a:t>Stress</a:t>
            </a:r>
            <a:r>
              <a:rPr kumimoji="1" lang="zh-CN" altLang="en-US" sz="2000" dirty="0">
                <a:solidFill>
                  <a:srgbClr val="C00000"/>
                </a:solidFill>
              </a:rPr>
              <a:t> </a:t>
            </a:r>
            <a:r>
              <a:rPr kumimoji="1" lang="en-US" altLang="zh-CN" sz="2000" dirty="0">
                <a:solidFill>
                  <a:srgbClr val="C00000"/>
                </a:solidFill>
              </a:rPr>
              <a:t>Position</a:t>
            </a:r>
            <a:r>
              <a:rPr kumimoji="1" lang="zh-CN" altLang="en-US" sz="2000" dirty="0">
                <a:solidFill>
                  <a:srgbClr val="C00000"/>
                </a:solidFill>
              </a:rPr>
              <a:t>”</a:t>
            </a:r>
          </a:p>
        </p:txBody>
      </p:sp>
      <p:sp>
        <p:nvSpPr>
          <p:cNvPr id="11" name="文本框 10">
            <a:extLst>
              <a:ext uri="{FF2B5EF4-FFF2-40B4-BE49-F238E27FC236}">
                <a16:creationId xmlns:a16="http://schemas.microsoft.com/office/drawing/2014/main" id="{895E5BD2-A851-8F42-A62F-BFCE682642C4}"/>
              </a:ext>
            </a:extLst>
          </p:cNvPr>
          <p:cNvSpPr txBox="1"/>
          <p:nvPr/>
        </p:nvSpPr>
        <p:spPr>
          <a:xfrm>
            <a:off x="2941931" y="5024079"/>
            <a:ext cx="7130478" cy="461665"/>
          </a:xfrm>
          <a:prstGeom prst="rect">
            <a:avLst/>
          </a:prstGeom>
          <a:noFill/>
        </p:spPr>
        <p:txBody>
          <a:bodyPr wrap="none" rtlCol="0">
            <a:spAutoFit/>
          </a:bodyPr>
          <a:lstStyle/>
          <a:p>
            <a:r>
              <a:rPr kumimoji="1" lang="zh-CN" altLang="en-US" sz="2400" dirty="0">
                <a:solidFill>
                  <a:srgbClr val="C00000"/>
                </a:solidFill>
              </a:rPr>
              <a:t>善用“</a:t>
            </a:r>
            <a:r>
              <a:rPr kumimoji="1" lang="en-US" altLang="zh-CN" sz="2400" dirty="0">
                <a:solidFill>
                  <a:srgbClr val="C00000"/>
                </a:solidFill>
              </a:rPr>
              <a:t>Stress</a:t>
            </a:r>
            <a:r>
              <a:rPr kumimoji="1" lang="zh-CN" altLang="en-US" sz="2400" dirty="0">
                <a:solidFill>
                  <a:srgbClr val="C00000"/>
                </a:solidFill>
              </a:rPr>
              <a:t> </a:t>
            </a:r>
            <a:r>
              <a:rPr kumimoji="1" lang="en-US" altLang="zh-CN" sz="2400" dirty="0">
                <a:solidFill>
                  <a:srgbClr val="C00000"/>
                </a:solidFill>
              </a:rPr>
              <a:t>Position</a:t>
            </a:r>
            <a:r>
              <a:rPr kumimoji="1" lang="zh-CN" altLang="en-US" sz="2400" dirty="0">
                <a:solidFill>
                  <a:srgbClr val="C00000"/>
                </a:solidFill>
              </a:rPr>
              <a:t>”来强调你</a:t>
            </a:r>
            <a:r>
              <a:rPr kumimoji="1" lang="en-US" altLang="zh-CN" sz="2400" dirty="0">
                <a:solidFill>
                  <a:srgbClr val="C00000"/>
                </a:solidFill>
              </a:rPr>
              <a:t>idea</a:t>
            </a:r>
            <a:r>
              <a:rPr kumimoji="1" lang="zh-CN" altLang="en-US" sz="2400" dirty="0">
                <a:solidFill>
                  <a:srgbClr val="C00000"/>
                </a:solidFill>
              </a:rPr>
              <a:t>中重要的部分</a:t>
            </a:r>
          </a:p>
        </p:txBody>
      </p:sp>
    </p:spTree>
    <p:extLst>
      <p:ext uri="{BB962C8B-B14F-4D97-AF65-F5344CB8AC3E}">
        <p14:creationId xmlns:p14="http://schemas.microsoft.com/office/powerpoint/2010/main" val="6618287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满足读者的期望</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78162" y="695119"/>
            <a:ext cx="10721339" cy="499511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让你的语句符合逻辑规律：</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0945674" y="541550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a:extLst>
              <a:ext uri="{FF2B5EF4-FFF2-40B4-BE49-F238E27FC236}">
                <a16:creationId xmlns:a16="http://schemas.microsoft.com/office/drawing/2014/main" id="{ACF55DCB-CC1F-7942-BDA5-BCA556BA8BE3}"/>
              </a:ext>
            </a:extLst>
          </p:cNvPr>
          <p:cNvSpPr txBox="1"/>
          <p:nvPr/>
        </p:nvSpPr>
        <p:spPr>
          <a:xfrm>
            <a:off x="1035581" y="3014160"/>
            <a:ext cx="9910093" cy="1200329"/>
          </a:xfrm>
          <a:prstGeom prst="rect">
            <a:avLst/>
          </a:prstGeom>
          <a:noFill/>
        </p:spPr>
        <p:txBody>
          <a:bodyPr wrap="square" rtlCol="0">
            <a:spAutoFit/>
          </a:bodyPr>
          <a:lstStyle/>
          <a:p>
            <a:r>
              <a:rPr kumimoji="1" lang="zh-CN" altLang="en-US" sz="2400" dirty="0"/>
              <a:t>例子：</a:t>
            </a:r>
            <a:endParaRPr kumimoji="1" lang="en-US" altLang="zh-CN" sz="2400" dirty="0"/>
          </a:p>
          <a:p>
            <a:pPr marL="285750" indent="-285750">
              <a:buFont typeface="Arial" panose="020B0604020202020204" pitchFamily="34" charset="0"/>
              <a:buChar char="•"/>
            </a:pPr>
            <a:r>
              <a:rPr kumimoji="1" lang="en-US" altLang="zh-CN" sz="2400" dirty="0"/>
              <a:t>The budget is tight, </a:t>
            </a:r>
            <a:r>
              <a:rPr kumimoji="1" lang="en-US" altLang="zh-CN" sz="2400" dirty="0">
                <a:highlight>
                  <a:srgbClr val="FFFF00"/>
                </a:highlight>
              </a:rPr>
              <a:t>but you deserve a raise.</a:t>
            </a:r>
            <a:r>
              <a:rPr kumimoji="1" lang="zh-CN" altLang="en-US" sz="2400" dirty="0">
                <a:highlight>
                  <a:srgbClr val="FFFF00"/>
                </a:highlight>
              </a:rPr>
              <a:t> </a:t>
            </a:r>
            <a:r>
              <a:rPr kumimoji="1" lang="en-US" altLang="zh-CN" sz="2400" dirty="0">
                <a:highlight>
                  <a:srgbClr val="008080"/>
                </a:highlight>
              </a:rPr>
              <a:t>Your</a:t>
            </a:r>
            <a:r>
              <a:rPr kumimoji="1" lang="zh-CN" altLang="en-US" sz="2400" dirty="0">
                <a:highlight>
                  <a:srgbClr val="008080"/>
                </a:highlight>
              </a:rPr>
              <a:t> </a:t>
            </a:r>
            <a:r>
              <a:rPr kumimoji="1" lang="en-US" altLang="zh-CN" sz="2400" dirty="0">
                <a:highlight>
                  <a:srgbClr val="008080"/>
                </a:highlight>
              </a:rPr>
              <a:t>salary</a:t>
            </a:r>
            <a:r>
              <a:rPr kumimoji="1" lang="en-US" altLang="zh-CN" sz="2400" dirty="0"/>
              <a:t> will increase at the beginning of next year</a:t>
            </a:r>
            <a:endParaRPr kumimoji="1" lang="zh-CN" altLang="en-US" sz="2400" dirty="0"/>
          </a:p>
        </p:txBody>
      </p:sp>
      <p:sp>
        <p:nvSpPr>
          <p:cNvPr id="8" name="圆角矩形 7">
            <a:extLst>
              <a:ext uri="{FF2B5EF4-FFF2-40B4-BE49-F238E27FC236}">
                <a16:creationId xmlns:a16="http://schemas.microsoft.com/office/drawing/2014/main" id="{CAFA378E-444F-B94B-B78D-50B8B804A50C}"/>
              </a:ext>
            </a:extLst>
          </p:cNvPr>
          <p:cNvSpPr/>
          <p:nvPr/>
        </p:nvSpPr>
        <p:spPr>
          <a:xfrm>
            <a:off x="6670554" y="2518512"/>
            <a:ext cx="1953928" cy="430919"/>
          </a:xfrm>
          <a:prstGeom prst="round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solidFill>
                  <a:schemeClr val="tx1"/>
                </a:solidFill>
              </a:rPr>
              <a:t>Signposting</a:t>
            </a:r>
            <a:endParaRPr kumimoji="1" lang="zh-CN" altLang="en-US" sz="2400" dirty="0">
              <a:solidFill>
                <a:schemeClr val="tx1"/>
              </a:solidFill>
            </a:endParaRPr>
          </a:p>
        </p:txBody>
      </p:sp>
      <p:sp>
        <p:nvSpPr>
          <p:cNvPr id="10" name="文本框 9">
            <a:extLst>
              <a:ext uri="{FF2B5EF4-FFF2-40B4-BE49-F238E27FC236}">
                <a16:creationId xmlns:a16="http://schemas.microsoft.com/office/drawing/2014/main" id="{4CE66031-7AFE-7E45-8349-679C8D9520C0}"/>
              </a:ext>
            </a:extLst>
          </p:cNvPr>
          <p:cNvSpPr txBox="1"/>
          <p:nvPr/>
        </p:nvSpPr>
        <p:spPr>
          <a:xfrm>
            <a:off x="4262522" y="3115055"/>
            <a:ext cx="2408032" cy="400110"/>
          </a:xfrm>
          <a:prstGeom prst="rect">
            <a:avLst/>
          </a:prstGeom>
          <a:noFill/>
        </p:spPr>
        <p:txBody>
          <a:bodyPr wrap="none" rtlCol="0">
            <a:spAutoFit/>
          </a:bodyPr>
          <a:lstStyle/>
          <a:p>
            <a:r>
              <a:rPr kumimoji="1" lang="zh-CN" altLang="en-US" sz="2000" dirty="0">
                <a:solidFill>
                  <a:srgbClr val="C00000"/>
                </a:solidFill>
              </a:rPr>
              <a:t>“</a:t>
            </a:r>
            <a:r>
              <a:rPr kumimoji="1" lang="en-US" altLang="zh-CN" sz="2000" dirty="0">
                <a:solidFill>
                  <a:srgbClr val="C00000"/>
                </a:solidFill>
              </a:rPr>
              <a:t>Stress</a:t>
            </a:r>
            <a:r>
              <a:rPr kumimoji="1" lang="zh-CN" altLang="en-US" sz="2000" dirty="0">
                <a:solidFill>
                  <a:srgbClr val="C00000"/>
                </a:solidFill>
              </a:rPr>
              <a:t> </a:t>
            </a:r>
            <a:r>
              <a:rPr kumimoji="1" lang="en-US" altLang="zh-CN" sz="2000" dirty="0">
                <a:solidFill>
                  <a:srgbClr val="C00000"/>
                </a:solidFill>
              </a:rPr>
              <a:t>Position</a:t>
            </a:r>
            <a:r>
              <a:rPr kumimoji="1" lang="zh-CN" altLang="en-US" sz="2000" dirty="0">
                <a:solidFill>
                  <a:srgbClr val="C00000"/>
                </a:solidFill>
              </a:rPr>
              <a:t>”</a:t>
            </a:r>
          </a:p>
        </p:txBody>
      </p:sp>
      <p:sp>
        <p:nvSpPr>
          <p:cNvPr id="11" name="文本框 10">
            <a:extLst>
              <a:ext uri="{FF2B5EF4-FFF2-40B4-BE49-F238E27FC236}">
                <a16:creationId xmlns:a16="http://schemas.microsoft.com/office/drawing/2014/main" id="{895E5BD2-A851-8F42-A62F-BFCE682642C4}"/>
              </a:ext>
            </a:extLst>
          </p:cNvPr>
          <p:cNvSpPr txBox="1"/>
          <p:nvPr/>
        </p:nvSpPr>
        <p:spPr>
          <a:xfrm>
            <a:off x="1229280" y="1717011"/>
            <a:ext cx="5724644" cy="461665"/>
          </a:xfrm>
          <a:prstGeom prst="rect">
            <a:avLst/>
          </a:prstGeom>
          <a:noFill/>
        </p:spPr>
        <p:txBody>
          <a:bodyPr wrap="none" rtlCol="0">
            <a:spAutoFit/>
          </a:bodyPr>
          <a:lstStyle/>
          <a:p>
            <a:r>
              <a:rPr kumimoji="1" lang="zh-CN" altLang="en-US" sz="2400" dirty="0">
                <a:solidFill>
                  <a:srgbClr val="C00000"/>
                </a:solidFill>
              </a:rPr>
              <a:t>“强调位置”也用于衔接下一句话的内容</a:t>
            </a:r>
          </a:p>
        </p:txBody>
      </p:sp>
      <p:sp>
        <p:nvSpPr>
          <p:cNvPr id="15" name="下弧形箭头 14">
            <a:extLst>
              <a:ext uri="{FF2B5EF4-FFF2-40B4-BE49-F238E27FC236}">
                <a16:creationId xmlns:a16="http://schemas.microsoft.com/office/drawing/2014/main" id="{2B6C9C3C-7F5D-F54E-9697-C090FAD313CF}"/>
              </a:ext>
            </a:extLst>
          </p:cNvPr>
          <p:cNvSpPr/>
          <p:nvPr/>
        </p:nvSpPr>
        <p:spPr>
          <a:xfrm>
            <a:off x="6776186" y="2996707"/>
            <a:ext cx="1545348" cy="461665"/>
          </a:xfrm>
          <a:prstGeom prst="curved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Tree>
    <p:extLst>
      <p:ext uri="{BB962C8B-B14F-4D97-AF65-F5344CB8AC3E}">
        <p14:creationId xmlns:p14="http://schemas.microsoft.com/office/powerpoint/2010/main" val="33320292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满足读者的期望</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319056" y="813443"/>
            <a:ext cx="11341661" cy="531587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365220" y="90422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007774" y="699920"/>
            <a:ext cx="9564450" cy="525016"/>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例子：</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406889" y="579837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1" name="文本框 10">
            <a:extLst>
              <a:ext uri="{FF2B5EF4-FFF2-40B4-BE49-F238E27FC236}">
                <a16:creationId xmlns:a16="http://schemas.microsoft.com/office/drawing/2014/main" id="{895E5BD2-A851-8F42-A62F-BFCE682642C4}"/>
              </a:ext>
            </a:extLst>
          </p:cNvPr>
          <p:cNvSpPr txBox="1"/>
          <p:nvPr/>
        </p:nvSpPr>
        <p:spPr>
          <a:xfrm>
            <a:off x="478162" y="1112517"/>
            <a:ext cx="11162339" cy="4524315"/>
          </a:xfrm>
          <a:prstGeom prst="rect">
            <a:avLst/>
          </a:prstGeom>
          <a:noFill/>
        </p:spPr>
        <p:txBody>
          <a:bodyPr wrap="square" rtlCol="0">
            <a:spAutoFit/>
          </a:bodyPr>
          <a:lstStyle/>
          <a:p>
            <a:pPr algn="just"/>
            <a:r>
              <a:rPr lang="en" altLang="zh-CN" sz="2400" dirty="0"/>
              <a:t>In nature, </a:t>
            </a:r>
            <a:r>
              <a:rPr lang="en" altLang="zh-CN" sz="2400" dirty="0">
                <a:solidFill>
                  <a:schemeClr val="accent3">
                    <a:lumMod val="60000"/>
                    <a:lumOff val="40000"/>
                  </a:schemeClr>
                </a:solidFill>
              </a:rPr>
              <a:t>agents</a:t>
            </a:r>
            <a:r>
              <a:rPr lang="en" altLang="zh-CN" sz="2400" dirty="0"/>
              <a:t> tend to </a:t>
            </a:r>
            <a:r>
              <a:rPr lang="en" altLang="zh-CN" sz="2400" dirty="0">
                <a:solidFill>
                  <a:srgbClr val="C00000"/>
                </a:solidFill>
              </a:rPr>
              <a:t>behave and choose their actions</a:t>
            </a:r>
            <a:r>
              <a:rPr lang="zh-CN" altLang="en-US" sz="2400" dirty="0">
                <a:solidFill>
                  <a:srgbClr val="C00000"/>
                </a:solidFill>
              </a:rPr>
              <a:t> </a:t>
            </a:r>
            <a:r>
              <a:rPr lang="en" altLang="zh-CN" sz="2400" dirty="0">
                <a:solidFill>
                  <a:srgbClr val="C00000"/>
                </a:solidFill>
              </a:rPr>
              <a:t>in an optimal way</a:t>
            </a:r>
            <a:r>
              <a:rPr lang="en" altLang="zh-CN" sz="2400" dirty="0"/>
              <a:t>, for instance, animal gaits, the timing to hatch queens in bee hives</a:t>
            </a:r>
            <a:r>
              <a:rPr lang="en-US" altLang="zh-CN" sz="2400" dirty="0"/>
              <a:t>,</a:t>
            </a:r>
            <a:r>
              <a:rPr lang="en" altLang="zh-CN" sz="2400" dirty="0"/>
              <a:t> the way people buy and sell stocks. </a:t>
            </a:r>
            <a:r>
              <a:rPr lang="en" altLang="zh-CN" sz="2400" dirty="0">
                <a:solidFill>
                  <a:schemeClr val="accent3">
                    <a:lumMod val="60000"/>
                    <a:lumOff val="40000"/>
                  </a:schemeClr>
                </a:solidFill>
              </a:rPr>
              <a:t>All of these optimal behaviors</a:t>
            </a:r>
            <a:r>
              <a:rPr lang="en" altLang="zh-CN" sz="2400" dirty="0"/>
              <a:t> can be seen as solutions to some specific </a:t>
            </a:r>
            <a:r>
              <a:rPr lang="en" altLang="zh-CN" sz="2400" dirty="0">
                <a:solidFill>
                  <a:srgbClr val="C00000"/>
                </a:solidFill>
              </a:rPr>
              <a:t>optimal control problems</a:t>
            </a:r>
            <a:r>
              <a:rPr lang="en" altLang="zh-CN" sz="2400" dirty="0"/>
              <a:t>. </a:t>
            </a:r>
            <a:r>
              <a:rPr lang="en" altLang="zh-CN" sz="2400" dirty="0">
                <a:solidFill>
                  <a:schemeClr val="bg1">
                    <a:lumMod val="75000"/>
                  </a:schemeClr>
                </a:solidFill>
              </a:rPr>
              <a:t>The goal of a classical optimal control problem is to find the optimal control input as well as the optimal trajectory when the cost function, system dynamics, and initial conditions are given. In contrast, the objective of an inverse optimal control problem is to “reverse engineer" the cost function, given observations of optimal trajectories or control inputs, for known system dynamics. The cost function is of great interest because it can help one to understand how individuals make decisions and take actions.</a:t>
            </a:r>
          </a:p>
          <a:p>
            <a:pPr algn="just"/>
            <a:r>
              <a:rPr lang="en" altLang="zh-CN" sz="2400" dirty="0">
                <a:solidFill>
                  <a:schemeClr val="bg1">
                    <a:lumMod val="75000"/>
                  </a:schemeClr>
                </a:solidFill>
              </a:rPr>
              <a:t>Moreover, knowledge of an agent's cost function may enable one to predict the future behavior of the agent. </a:t>
            </a:r>
          </a:p>
        </p:txBody>
      </p:sp>
      <p:sp>
        <p:nvSpPr>
          <p:cNvPr id="15" name="下弧形箭头 14">
            <a:extLst>
              <a:ext uri="{FF2B5EF4-FFF2-40B4-BE49-F238E27FC236}">
                <a16:creationId xmlns:a16="http://schemas.microsoft.com/office/drawing/2014/main" id="{2B6C9C3C-7F5D-F54E-9697-C090FAD313CF}"/>
              </a:ext>
            </a:extLst>
          </p:cNvPr>
          <p:cNvSpPr/>
          <p:nvPr/>
        </p:nvSpPr>
        <p:spPr>
          <a:xfrm rot="5400000">
            <a:off x="7256189" y="1519800"/>
            <a:ext cx="720547" cy="461665"/>
          </a:xfrm>
          <a:prstGeom prst="curved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Tree>
    <p:extLst>
      <p:ext uri="{BB962C8B-B14F-4D97-AF65-F5344CB8AC3E}">
        <p14:creationId xmlns:p14="http://schemas.microsoft.com/office/powerpoint/2010/main" val="389291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满足读者的期望</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298840" y="813443"/>
            <a:ext cx="11341661" cy="531587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365220" y="90422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007774" y="699920"/>
            <a:ext cx="9564450" cy="525016"/>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例子：</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386673" y="579837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1" name="文本框 10">
            <a:extLst>
              <a:ext uri="{FF2B5EF4-FFF2-40B4-BE49-F238E27FC236}">
                <a16:creationId xmlns:a16="http://schemas.microsoft.com/office/drawing/2014/main" id="{895E5BD2-A851-8F42-A62F-BFCE682642C4}"/>
              </a:ext>
            </a:extLst>
          </p:cNvPr>
          <p:cNvSpPr txBox="1"/>
          <p:nvPr/>
        </p:nvSpPr>
        <p:spPr>
          <a:xfrm>
            <a:off x="478162" y="1112517"/>
            <a:ext cx="11162339" cy="4524315"/>
          </a:xfrm>
          <a:prstGeom prst="rect">
            <a:avLst/>
          </a:prstGeom>
          <a:noFill/>
        </p:spPr>
        <p:txBody>
          <a:bodyPr wrap="square" rtlCol="0">
            <a:spAutoFit/>
          </a:bodyPr>
          <a:lstStyle/>
          <a:p>
            <a:pPr algn="just"/>
            <a:r>
              <a:rPr lang="en" altLang="zh-CN" sz="2400" dirty="0">
                <a:solidFill>
                  <a:schemeClr val="bg1">
                    <a:lumMod val="75000"/>
                  </a:schemeClr>
                </a:solidFill>
              </a:rPr>
              <a:t>In nature, agents tend to behave and choose their actions</a:t>
            </a:r>
            <a:r>
              <a:rPr lang="zh-CN" altLang="en-US" sz="2400" dirty="0">
                <a:solidFill>
                  <a:schemeClr val="bg1">
                    <a:lumMod val="75000"/>
                  </a:schemeClr>
                </a:solidFill>
              </a:rPr>
              <a:t> </a:t>
            </a:r>
            <a:r>
              <a:rPr lang="en" altLang="zh-CN" sz="2400" dirty="0">
                <a:solidFill>
                  <a:schemeClr val="bg1">
                    <a:lumMod val="75000"/>
                  </a:schemeClr>
                </a:solidFill>
              </a:rPr>
              <a:t>in an optimal way, for instance, animal gaits, the timing to hatch queens in bee hives</a:t>
            </a:r>
            <a:r>
              <a:rPr lang="en-US" altLang="zh-CN" sz="2400" dirty="0">
                <a:solidFill>
                  <a:schemeClr val="bg1">
                    <a:lumMod val="75000"/>
                  </a:schemeClr>
                </a:solidFill>
              </a:rPr>
              <a:t>,</a:t>
            </a:r>
            <a:r>
              <a:rPr lang="en" altLang="zh-CN" sz="2400" dirty="0">
                <a:solidFill>
                  <a:schemeClr val="bg1">
                    <a:lumMod val="75000"/>
                  </a:schemeClr>
                </a:solidFill>
              </a:rPr>
              <a:t> the way people buy and sell stocks. </a:t>
            </a:r>
            <a:r>
              <a:rPr lang="en" altLang="zh-CN" sz="2400" dirty="0">
                <a:solidFill>
                  <a:schemeClr val="accent3">
                    <a:lumMod val="60000"/>
                    <a:lumOff val="40000"/>
                  </a:schemeClr>
                </a:solidFill>
              </a:rPr>
              <a:t>All of these optimal behaviors</a:t>
            </a:r>
            <a:r>
              <a:rPr lang="en" altLang="zh-CN" sz="2400" dirty="0"/>
              <a:t> can be seen as solutions to some specific </a:t>
            </a:r>
            <a:r>
              <a:rPr lang="en" altLang="zh-CN" sz="2400" dirty="0">
                <a:solidFill>
                  <a:srgbClr val="C00000"/>
                </a:solidFill>
              </a:rPr>
              <a:t>optimal control problems</a:t>
            </a:r>
            <a:r>
              <a:rPr lang="en" altLang="zh-CN" sz="2400" dirty="0"/>
              <a:t>. </a:t>
            </a:r>
            <a:r>
              <a:rPr lang="en" altLang="zh-CN" sz="2400" dirty="0">
                <a:solidFill>
                  <a:schemeClr val="accent3">
                    <a:lumMod val="60000"/>
                    <a:lumOff val="40000"/>
                  </a:schemeClr>
                </a:solidFill>
              </a:rPr>
              <a:t>The goal of a classical optimal control problem</a:t>
            </a:r>
            <a:r>
              <a:rPr lang="en" altLang="zh-CN" sz="2400" dirty="0"/>
              <a:t> is to find the optimal control input as well as the optimal trajectory when the cost function, system dynamics, and initial conditions are given. </a:t>
            </a:r>
            <a:r>
              <a:rPr lang="en" altLang="zh-CN" sz="2400" dirty="0">
                <a:solidFill>
                  <a:schemeClr val="bg1">
                    <a:lumMod val="75000"/>
                  </a:schemeClr>
                </a:solidFill>
              </a:rPr>
              <a:t>In contrast, the objective of an inverse optimal control problem is to “reverse engineer" the cost function, given observations of optimal trajectories or control inputs, for known system dynamics. The cost function is of great interest because it can help one to understand how individuals make decisions and take actions.</a:t>
            </a:r>
          </a:p>
          <a:p>
            <a:pPr algn="just"/>
            <a:r>
              <a:rPr lang="en" altLang="zh-CN" sz="2400" dirty="0">
                <a:solidFill>
                  <a:schemeClr val="bg1">
                    <a:lumMod val="75000"/>
                  </a:schemeClr>
                </a:solidFill>
              </a:rPr>
              <a:t>Moreover, knowledge of an agent's cost function may enable one to predict the future behavior of the agent. </a:t>
            </a:r>
          </a:p>
        </p:txBody>
      </p:sp>
      <p:sp>
        <p:nvSpPr>
          <p:cNvPr id="15" name="下弧形箭头 14">
            <a:extLst>
              <a:ext uri="{FF2B5EF4-FFF2-40B4-BE49-F238E27FC236}">
                <a16:creationId xmlns:a16="http://schemas.microsoft.com/office/drawing/2014/main" id="{2B6C9C3C-7F5D-F54E-9697-C090FAD313CF}"/>
              </a:ext>
            </a:extLst>
          </p:cNvPr>
          <p:cNvSpPr/>
          <p:nvPr/>
        </p:nvSpPr>
        <p:spPr>
          <a:xfrm>
            <a:off x="5651807" y="1877191"/>
            <a:ext cx="1545348" cy="461665"/>
          </a:xfrm>
          <a:prstGeom prst="curved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Tree>
    <p:extLst>
      <p:ext uri="{BB962C8B-B14F-4D97-AF65-F5344CB8AC3E}">
        <p14:creationId xmlns:p14="http://schemas.microsoft.com/office/powerpoint/2010/main" val="1771645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满足读者的期望</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298840" y="813443"/>
            <a:ext cx="11341661" cy="531587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365220" y="90422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007774" y="699920"/>
            <a:ext cx="9564450" cy="525016"/>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例子：</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427633" y="580813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1" name="文本框 10">
            <a:extLst>
              <a:ext uri="{FF2B5EF4-FFF2-40B4-BE49-F238E27FC236}">
                <a16:creationId xmlns:a16="http://schemas.microsoft.com/office/drawing/2014/main" id="{895E5BD2-A851-8F42-A62F-BFCE682642C4}"/>
              </a:ext>
            </a:extLst>
          </p:cNvPr>
          <p:cNvSpPr txBox="1"/>
          <p:nvPr/>
        </p:nvSpPr>
        <p:spPr>
          <a:xfrm>
            <a:off x="478162" y="1112517"/>
            <a:ext cx="11162339" cy="4524315"/>
          </a:xfrm>
          <a:prstGeom prst="rect">
            <a:avLst/>
          </a:prstGeom>
          <a:noFill/>
        </p:spPr>
        <p:txBody>
          <a:bodyPr wrap="square" rtlCol="0">
            <a:spAutoFit/>
          </a:bodyPr>
          <a:lstStyle/>
          <a:p>
            <a:pPr algn="just"/>
            <a:r>
              <a:rPr lang="en" altLang="zh-CN" sz="2400" dirty="0">
                <a:solidFill>
                  <a:schemeClr val="bg1">
                    <a:lumMod val="75000"/>
                  </a:schemeClr>
                </a:solidFill>
              </a:rPr>
              <a:t>In nature, agents tend to behave and choose their actions</a:t>
            </a:r>
            <a:r>
              <a:rPr lang="zh-CN" altLang="en-US" sz="2400" dirty="0">
                <a:solidFill>
                  <a:schemeClr val="bg1">
                    <a:lumMod val="75000"/>
                  </a:schemeClr>
                </a:solidFill>
              </a:rPr>
              <a:t> </a:t>
            </a:r>
            <a:r>
              <a:rPr lang="en" altLang="zh-CN" sz="2400" dirty="0">
                <a:solidFill>
                  <a:schemeClr val="bg1">
                    <a:lumMod val="75000"/>
                  </a:schemeClr>
                </a:solidFill>
              </a:rPr>
              <a:t>in an optimal way, for instance, animal gaits, the timing to hatch queens in bee hives</a:t>
            </a:r>
            <a:r>
              <a:rPr lang="en-US" altLang="zh-CN" sz="2400" dirty="0">
                <a:solidFill>
                  <a:schemeClr val="bg1">
                    <a:lumMod val="75000"/>
                  </a:schemeClr>
                </a:solidFill>
              </a:rPr>
              <a:t>,</a:t>
            </a:r>
            <a:r>
              <a:rPr lang="en" altLang="zh-CN" sz="2400" dirty="0">
                <a:solidFill>
                  <a:schemeClr val="bg1">
                    <a:lumMod val="75000"/>
                  </a:schemeClr>
                </a:solidFill>
              </a:rPr>
              <a:t> the way people buy and sell stocks. All of these optimal behaviors can be seen as solutions to some specific optimal control problems. </a:t>
            </a:r>
            <a:r>
              <a:rPr lang="en" altLang="zh-CN" sz="2400" dirty="0">
                <a:solidFill>
                  <a:schemeClr val="accent3">
                    <a:lumMod val="60000"/>
                    <a:lumOff val="40000"/>
                  </a:schemeClr>
                </a:solidFill>
              </a:rPr>
              <a:t>The goal of a classical optimal control problem</a:t>
            </a:r>
            <a:r>
              <a:rPr lang="en" altLang="zh-CN" sz="2400" dirty="0"/>
              <a:t> is to find the optimal control input as well as the optimal trajectory when the cost function, system dynamics, and initial conditions are given. </a:t>
            </a:r>
            <a:r>
              <a:rPr lang="en" altLang="zh-CN" sz="2400" dirty="0">
                <a:solidFill>
                  <a:srgbClr val="C00000"/>
                </a:solidFill>
              </a:rPr>
              <a:t>In contrast,</a:t>
            </a:r>
            <a:r>
              <a:rPr lang="en" altLang="zh-CN" sz="2400" dirty="0"/>
              <a:t> </a:t>
            </a:r>
            <a:r>
              <a:rPr lang="en" altLang="zh-CN" sz="2400" dirty="0">
                <a:solidFill>
                  <a:schemeClr val="accent3">
                    <a:lumMod val="60000"/>
                    <a:lumOff val="40000"/>
                  </a:schemeClr>
                </a:solidFill>
              </a:rPr>
              <a:t>the objective of an inverse optimal control problem </a:t>
            </a:r>
            <a:r>
              <a:rPr lang="en" altLang="zh-CN" sz="2400" dirty="0"/>
              <a:t>is to “reverse engineer" the </a:t>
            </a:r>
            <a:r>
              <a:rPr lang="en" altLang="zh-CN" sz="2400" dirty="0">
                <a:solidFill>
                  <a:srgbClr val="FF0000"/>
                </a:solidFill>
              </a:rPr>
              <a:t>cost function</a:t>
            </a:r>
            <a:r>
              <a:rPr lang="en" altLang="zh-CN" sz="2400" dirty="0"/>
              <a:t>, given observations of optimal trajectories or control inputs, for known system dynamics. </a:t>
            </a:r>
            <a:r>
              <a:rPr lang="en" altLang="zh-CN" sz="2400" dirty="0">
                <a:solidFill>
                  <a:schemeClr val="bg1">
                    <a:lumMod val="75000"/>
                  </a:schemeClr>
                </a:solidFill>
              </a:rPr>
              <a:t>The cost function is of great interest because it can help one to understand how individuals make decisions and take actions.</a:t>
            </a:r>
          </a:p>
          <a:p>
            <a:pPr algn="just"/>
            <a:r>
              <a:rPr lang="en" altLang="zh-CN" sz="2400" dirty="0">
                <a:solidFill>
                  <a:schemeClr val="bg1">
                    <a:lumMod val="75000"/>
                  </a:schemeClr>
                </a:solidFill>
              </a:rPr>
              <a:t>Moreover, knowledge of an agent's cost function may enable one to predict the future behavior of the agent. </a:t>
            </a:r>
          </a:p>
        </p:txBody>
      </p:sp>
      <p:sp>
        <p:nvSpPr>
          <p:cNvPr id="15" name="下弧形箭头 14">
            <a:extLst>
              <a:ext uri="{FF2B5EF4-FFF2-40B4-BE49-F238E27FC236}">
                <a16:creationId xmlns:a16="http://schemas.microsoft.com/office/drawing/2014/main" id="{2B6C9C3C-7F5D-F54E-9697-C090FAD313CF}"/>
              </a:ext>
            </a:extLst>
          </p:cNvPr>
          <p:cNvSpPr/>
          <p:nvPr/>
        </p:nvSpPr>
        <p:spPr>
          <a:xfrm rot="5400000">
            <a:off x="7233657" y="2802921"/>
            <a:ext cx="1218414" cy="461665"/>
          </a:xfrm>
          <a:prstGeom prst="curved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3" name="圆角矩形 12">
            <a:extLst>
              <a:ext uri="{FF2B5EF4-FFF2-40B4-BE49-F238E27FC236}">
                <a16:creationId xmlns:a16="http://schemas.microsoft.com/office/drawing/2014/main" id="{556C6EEF-5A01-E04E-B9CE-D94D09B47E4D}"/>
              </a:ext>
            </a:extLst>
          </p:cNvPr>
          <p:cNvSpPr/>
          <p:nvPr/>
        </p:nvSpPr>
        <p:spPr>
          <a:xfrm>
            <a:off x="9865895" y="2602834"/>
            <a:ext cx="1953928" cy="430919"/>
          </a:xfrm>
          <a:prstGeom prst="roundRect">
            <a:avLst/>
          </a:prstGeom>
          <a:solidFill>
            <a:srgbClr val="C00000">
              <a:alpha val="86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solidFill>
                  <a:schemeClr val="tx1"/>
                </a:solidFill>
              </a:rPr>
              <a:t>Signposting</a:t>
            </a:r>
            <a:endParaRPr kumimoji="1" lang="zh-CN" altLang="en-US" sz="2400" dirty="0">
              <a:solidFill>
                <a:schemeClr val="tx1"/>
              </a:solidFill>
            </a:endParaRPr>
          </a:p>
        </p:txBody>
      </p:sp>
    </p:spTree>
    <p:extLst>
      <p:ext uri="{BB962C8B-B14F-4D97-AF65-F5344CB8AC3E}">
        <p14:creationId xmlns:p14="http://schemas.microsoft.com/office/powerpoint/2010/main" val="4064303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3"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满足读者的期望</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298840" y="842210"/>
            <a:ext cx="11341661" cy="531587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365220" y="90422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007774" y="699920"/>
            <a:ext cx="9564450" cy="525016"/>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例子：</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416875" y="580813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1" name="文本框 10">
            <a:extLst>
              <a:ext uri="{FF2B5EF4-FFF2-40B4-BE49-F238E27FC236}">
                <a16:creationId xmlns:a16="http://schemas.microsoft.com/office/drawing/2014/main" id="{895E5BD2-A851-8F42-A62F-BFCE682642C4}"/>
              </a:ext>
            </a:extLst>
          </p:cNvPr>
          <p:cNvSpPr txBox="1"/>
          <p:nvPr/>
        </p:nvSpPr>
        <p:spPr>
          <a:xfrm>
            <a:off x="478162" y="1112517"/>
            <a:ext cx="11162339" cy="4524315"/>
          </a:xfrm>
          <a:prstGeom prst="rect">
            <a:avLst/>
          </a:prstGeom>
          <a:noFill/>
        </p:spPr>
        <p:txBody>
          <a:bodyPr wrap="square" rtlCol="0">
            <a:spAutoFit/>
          </a:bodyPr>
          <a:lstStyle/>
          <a:p>
            <a:pPr algn="just"/>
            <a:r>
              <a:rPr lang="en" altLang="zh-CN" sz="2400" dirty="0">
                <a:solidFill>
                  <a:schemeClr val="bg1">
                    <a:lumMod val="75000"/>
                  </a:schemeClr>
                </a:solidFill>
              </a:rPr>
              <a:t>In nature, agents tend to behave and choose their actions</a:t>
            </a:r>
            <a:r>
              <a:rPr lang="zh-CN" altLang="en-US" sz="2400" dirty="0">
                <a:solidFill>
                  <a:schemeClr val="bg1">
                    <a:lumMod val="75000"/>
                  </a:schemeClr>
                </a:solidFill>
              </a:rPr>
              <a:t> </a:t>
            </a:r>
            <a:r>
              <a:rPr lang="en" altLang="zh-CN" sz="2400" dirty="0">
                <a:solidFill>
                  <a:schemeClr val="bg1">
                    <a:lumMod val="75000"/>
                  </a:schemeClr>
                </a:solidFill>
              </a:rPr>
              <a:t>in an optimal way, for instance, animal gaits, the timing to hatch queens in bee hives</a:t>
            </a:r>
            <a:r>
              <a:rPr lang="en-US" altLang="zh-CN" sz="2400" dirty="0">
                <a:solidFill>
                  <a:schemeClr val="bg1">
                    <a:lumMod val="75000"/>
                  </a:schemeClr>
                </a:solidFill>
              </a:rPr>
              <a:t>,</a:t>
            </a:r>
            <a:r>
              <a:rPr lang="en" altLang="zh-CN" sz="2400" dirty="0">
                <a:solidFill>
                  <a:schemeClr val="bg1">
                    <a:lumMod val="75000"/>
                  </a:schemeClr>
                </a:solidFill>
              </a:rPr>
              <a:t> the way people buy and sell stocks. All of these optimal behaviors can be seen as solutions to some specific optimal control problems. The goal of a classical optimal control problem is to find the optimal control input as well as the optimal trajectory when the cost function, system dynamics, and initial conditions are given. </a:t>
            </a:r>
            <a:r>
              <a:rPr lang="en" altLang="zh-CN" sz="2400" dirty="0">
                <a:solidFill>
                  <a:srgbClr val="C00000"/>
                </a:solidFill>
              </a:rPr>
              <a:t>In contrast,</a:t>
            </a:r>
            <a:r>
              <a:rPr lang="en" altLang="zh-CN" sz="2400" dirty="0"/>
              <a:t> </a:t>
            </a:r>
            <a:r>
              <a:rPr lang="en" altLang="zh-CN" sz="2400" dirty="0">
                <a:solidFill>
                  <a:schemeClr val="accent3">
                    <a:lumMod val="60000"/>
                    <a:lumOff val="40000"/>
                  </a:schemeClr>
                </a:solidFill>
              </a:rPr>
              <a:t>the objective of an inverse optimal control problem </a:t>
            </a:r>
            <a:r>
              <a:rPr lang="en" altLang="zh-CN" sz="2400" dirty="0"/>
              <a:t>is to “reverse engineer" the </a:t>
            </a:r>
            <a:r>
              <a:rPr lang="en" altLang="zh-CN" sz="2400" dirty="0">
                <a:solidFill>
                  <a:srgbClr val="FF0000"/>
                </a:solidFill>
              </a:rPr>
              <a:t>cost function</a:t>
            </a:r>
            <a:r>
              <a:rPr lang="en" altLang="zh-CN" sz="2400" dirty="0"/>
              <a:t>, given observations of optimal trajectories or control inputs, for known system dynamics. </a:t>
            </a:r>
            <a:r>
              <a:rPr lang="en" altLang="zh-CN" sz="2400" dirty="0">
                <a:solidFill>
                  <a:schemeClr val="accent3">
                    <a:lumMod val="60000"/>
                    <a:lumOff val="40000"/>
                  </a:schemeClr>
                </a:solidFill>
              </a:rPr>
              <a:t>The cost function is of great interest</a:t>
            </a:r>
            <a:r>
              <a:rPr lang="en" altLang="zh-CN" sz="2400" dirty="0"/>
              <a:t> </a:t>
            </a:r>
            <a:r>
              <a:rPr lang="en" altLang="zh-CN" sz="2400" dirty="0">
                <a:solidFill>
                  <a:srgbClr val="C00000"/>
                </a:solidFill>
              </a:rPr>
              <a:t>because</a:t>
            </a:r>
            <a:r>
              <a:rPr lang="en" altLang="zh-CN" sz="2400" dirty="0"/>
              <a:t> it can help one to understand how individuals make decisions and take actions.</a:t>
            </a:r>
          </a:p>
          <a:p>
            <a:pPr algn="just"/>
            <a:r>
              <a:rPr lang="en" altLang="zh-CN" sz="2400" dirty="0">
                <a:solidFill>
                  <a:schemeClr val="bg1">
                    <a:lumMod val="75000"/>
                  </a:schemeClr>
                </a:solidFill>
              </a:rPr>
              <a:t>Moreover, knowledge of an agent's cost function may enable one to predict the future behavior of the agent. </a:t>
            </a:r>
          </a:p>
        </p:txBody>
      </p:sp>
      <p:sp>
        <p:nvSpPr>
          <p:cNvPr id="16" name="下弧形箭头 15">
            <a:extLst>
              <a:ext uri="{FF2B5EF4-FFF2-40B4-BE49-F238E27FC236}">
                <a16:creationId xmlns:a16="http://schemas.microsoft.com/office/drawing/2014/main" id="{589ED7DE-9C75-2646-9526-BDBE042564AA}"/>
              </a:ext>
            </a:extLst>
          </p:cNvPr>
          <p:cNvSpPr/>
          <p:nvPr/>
        </p:nvSpPr>
        <p:spPr>
          <a:xfrm rot="443405">
            <a:off x="2605572" y="3641940"/>
            <a:ext cx="1711132" cy="461665"/>
          </a:xfrm>
          <a:prstGeom prst="curved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7" name="圆角矩形 16">
            <a:extLst>
              <a:ext uri="{FF2B5EF4-FFF2-40B4-BE49-F238E27FC236}">
                <a16:creationId xmlns:a16="http://schemas.microsoft.com/office/drawing/2014/main" id="{06FBDCB8-630E-0A41-BE69-E0608ADE17BC}"/>
              </a:ext>
            </a:extLst>
          </p:cNvPr>
          <p:cNvSpPr/>
          <p:nvPr/>
        </p:nvSpPr>
        <p:spPr>
          <a:xfrm>
            <a:off x="9538253" y="3642961"/>
            <a:ext cx="1953928" cy="430919"/>
          </a:xfrm>
          <a:prstGeom prst="roundRect">
            <a:avLst/>
          </a:prstGeom>
          <a:solidFill>
            <a:srgbClr val="C00000">
              <a:alpha val="86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solidFill>
                  <a:schemeClr val="tx1"/>
                </a:solidFill>
              </a:rPr>
              <a:t>Signposting</a:t>
            </a:r>
            <a:endParaRPr kumimoji="1" lang="zh-CN" altLang="en-US" sz="2400" dirty="0">
              <a:solidFill>
                <a:schemeClr val="tx1"/>
              </a:solidFill>
            </a:endParaRPr>
          </a:p>
        </p:txBody>
      </p:sp>
    </p:spTree>
    <p:extLst>
      <p:ext uri="{BB962C8B-B14F-4D97-AF65-F5344CB8AC3E}">
        <p14:creationId xmlns:p14="http://schemas.microsoft.com/office/powerpoint/2010/main" val="3190072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0AF3A52E-1C28-4C8F-93D7-496FDF3881E8}"/>
              </a:ext>
            </a:extLst>
          </p:cNvPr>
          <p:cNvCxnSpPr>
            <a:cxnSpLocks/>
          </p:cNvCxnSpPr>
          <p:nvPr/>
        </p:nvCxnSpPr>
        <p:spPr>
          <a:xfrm>
            <a:off x="453597" y="3666694"/>
            <a:ext cx="10750100" cy="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3" name="直接连接符 2">
            <a:extLst>
              <a:ext uri="{FF2B5EF4-FFF2-40B4-BE49-F238E27FC236}">
                <a16:creationId xmlns:a16="http://schemas.microsoft.com/office/drawing/2014/main" id="{B227C082-BAC6-49F2-8F4F-1B1DCE6D7779}"/>
              </a:ext>
            </a:extLst>
          </p:cNvPr>
          <p:cNvCxnSpPr/>
          <p:nvPr/>
        </p:nvCxnSpPr>
        <p:spPr>
          <a:xfrm>
            <a:off x="309625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1F52E09B-0E48-4156-8D7B-1FF61287BA8D}"/>
              </a:ext>
            </a:extLst>
          </p:cNvPr>
          <p:cNvCxnSpPr/>
          <p:nvPr/>
        </p:nvCxnSpPr>
        <p:spPr>
          <a:xfrm>
            <a:off x="604187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 name="iśļíḓé">
            <a:extLst>
              <a:ext uri="{FF2B5EF4-FFF2-40B4-BE49-F238E27FC236}">
                <a16:creationId xmlns:a16="http://schemas.microsoft.com/office/drawing/2014/main" id="{37EA0344-E687-42D0-885D-DE6E4BCD8B02}"/>
              </a:ext>
            </a:extLst>
          </p:cNvPr>
          <p:cNvSpPr txBox="1"/>
          <p:nvPr/>
        </p:nvSpPr>
        <p:spPr>
          <a:xfrm>
            <a:off x="973612"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rgbClr val="C00000"/>
                </a:solidFill>
                <a:latin typeface="+mn-ea"/>
              </a:rPr>
              <a:t>01</a:t>
            </a:r>
          </a:p>
        </p:txBody>
      </p:sp>
      <p:sp>
        <p:nvSpPr>
          <p:cNvPr id="6" name="ïṩľîḓé">
            <a:extLst>
              <a:ext uri="{FF2B5EF4-FFF2-40B4-BE49-F238E27FC236}">
                <a16:creationId xmlns:a16="http://schemas.microsoft.com/office/drawing/2014/main" id="{01A3DDDD-ECB1-4BDA-AB58-56740826B3BB}"/>
              </a:ext>
            </a:extLst>
          </p:cNvPr>
          <p:cNvSpPr txBox="1"/>
          <p:nvPr/>
        </p:nvSpPr>
        <p:spPr>
          <a:xfrm>
            <a:off x="3869307" y="1569383"/>
            <a:ext cx="1452962" cy="864121"/>
          </a:xfrm>
          <a:prstGeom prst="rect">
            <a:avLst/>
          </a:prstGeom>
          <a:noFill/>
        </p:spPr>
        <p:txBody>
          <a:bodyPr wrap="square" lIns="91440" tIns="45720" rIns="91440" bIns="45720">
            <a:normAutofit lnSpcReduction="10000"/>
          </a:bodyPr>
          <a:lstStyle/>
          <a:p>
            <a:pPr algn="ctr"/>
            <a:r>
              <a:rPr lang="en-US" sz="5400" b="1" dirty="0">
                <a:solidFill>
                  <a:schemeClr val="bg1">
                    <a:lumMod val="50000"/>
                  </a:schemeClr>
                </a:solidFill>
                <a:latin typeface="+mn-ea"/>
              </a:rPr>
              <a:t>02</a:t>
            </a:r>
          </a:p>
        </p:txBody>
      </p:sp>
      <p:sp>
        <p:nvSpPr>
          <p:cNvPr id="7" name="îṩľiḑé">
            <a:extLst>
              <a:ext uri="{FF2B5EF4-FFF2-40B4-BE49-F238E27FC236}">
                <a16:creationId xmlns:a16="http://schemas.microsoft.com/office/drawing/2014/main" id="{9A628463-232C-4699-98D5-30F7C5CF0BB0}"/>
              </a:ext>
            </a:extLst>
          </p:cNvPr>
          <p:cNvSpPr txBox="1"/>
          <p:nvPr/>
        </p:nvSpPr>
        <p:spPr>
          <a:xfrm>
            <a:off x="6782418"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bg1">
                    <a:lumMod val="50000"/>
                  </a:schemeClr>
                </a:solidFill>
                <a:latin typeface="+mn-ea"/>
              </a:rPr>
              <a:t>03</a:t>
            </a:r>
          </a:p>
        </p:txBody>
      </p:sp>
      <p:sp>
        <p:nvSpPr>
          <p:cNvPr id="8" name="îṩľiďé">
            <a:extLst>
              <a:ext uri="{FF2B5EF4-FFF2-40B4-BE49-F238E27FC236}">
                <a16:creationId xmlns:a16="http://schemas.microsoft.com/office/drawing/2014/main" id="{683E1A7A-C148-4DB1-876E-8DA97DE958DF}"/>
              </a:ext>
            </a:extLst>
          </p:cNvPr>
          <p:cNvSpPr txBox="1"/>
          <p:nvPr/>
        </p:nvSpPr>
        <p:spPr>
          <a:xfrm>
            <a:off x="973612"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05</a:t>
            </a:r>
            <a:endParaRPr lang="en-US" sz="5400" b="1" dirty="0">
              <a:solidFill>
                <a:schemeClr val="bg1">
                  <a:lumMod val="50000"/>
                </a:schemeClr>
              </a:solidFill>
              <a:latin typeface="+mn-ea"/>
            </a:endParaRPr>
          </a:p>
        </p:txBody>
      </p:sp>
      <p:sp>
        <p:nvSpPr>
          <p:cNvPr id="9" name="îŝḻîḓê">
            <a:extLst>
              <a:ext uri="{FF2B5EF4-FFF2-40B4-BE49-F238E27FC236}">
                <a16:creationId xmlns:a16="http://schemas.microsoft.com/office/drawing/2014/main" id="{C86A78EE-8DBA-4A5C-8FC9-822C6C66A99F}"/>
              </a:ext>
            </a:extLst>
          </p:cNvPr>
          <p:cNvSpPr txBox="1"/>
          <p:nvPr/>
        </p:nvSpPr>
        <p:spPr>
          <a:xfrm>
            <a:off x="3869307" y="3941899"/>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altLang="zh-CN" b="1" dirty="0">
                <a:solidFill>
                  <a:schemeClr val="bg1">
                    <a:lumMod val="50000"/>
                  </a:schemeClr>
                </a:solidFill>
                <a:latin typeface="+mn-ea"/>
              </a:rPr>
              <a:t>06</a:t>
            </a:r>
            <a:endParaRPr lang="en-US" b="1" dirty="0">
              <a:solidFill>
                <a:schemeClr val="bg1">
                  <a:lumMod val="50000"/>
                </a:schemeClr>
              </a:solidFill>
              <a:latin typeface="+mn-ea"/>
            </a:endParaRPr>
          </a:p>
        </p:txBody>
      </p:sp>
      <p:sp>
        <p:nvSpPr>
          <p:cNvPr id="10" name="iṣļïḑe">
            <a:extLst>
              <a:ext uri="{FF2B5EF4-FFF2-40B4-BE49-F238E27FC236}">
                <a16:creationId xmlns:a16="http://schemas.microsoft.com/office/drawing/2014/main" id="{C886699F-0052-4DC9-A5A4-7EF49D7F669A}"/>
              </a:ext>
            </a:extLst>
          </p:cNvPr>
          <p:cNvSpPr txBox="1"/>
          <p:nvPr/>
        </p:nvSpPr>
        <p:spPr>
          <a:xfrm>
            <a:off x="678241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07</a:t>
            </a:r>
            <a:endParaRPr lang="en-US" sz="5400" b="1" dirty="0">
              <a:solidFill>
                <a:schemeClr val="bg1">
                  <a:lumMod val="50000"/>
                </a:schemeClr>
              </a:solidFill>
              <a:latin typeface="+mn-ea"/>
            </a:endParaRPr>
          </a:p>
        </p:txBody>
      </p:sp>
      <p:sp>
        <p:nvSpPr>
          <p:cNvPr id="11" name="矩形 10">
            <a:extLst>
              <a:ext uri="{FF2B5EF4-FFF2-40B4-BE49-F238E27FC236}">
                <a16:creationId xmlns:a16="http://schemas.microsoft.com/office/drawing/2014/main" id="{95BBB88B-591E-4746-8E81-7295960227D7}"/>
              </a:ext>
            </a:extLst>
          </p:cNvPr>
          <p:cNvSpPr/>
          <p:nvPr/>
        </p:nvSpPr>
        <p:spPr>
          <a:xfrm>
            <a:off x="530541" y="2527369"/>
            <a:ext cx="2339102" cy="597151"/>
          </a:xfrm>
          <a:prstGeom prst="rect">
            <a:avLst/>
          </a:prstGeom>
        </p:spPr>
        <p:txBody>
          <a:bodyPr wrap="none">
            <a:spAutoFit/>
          </a:bodyPr>
          <a:lstStyle/>
          <a:p>
            <a:pPr algn="ctr">
              <a:lnSpc>
                <a:spcPct val="130000"/>
              </a:lnSpc>
            </a:pPr>
            <a:r>
              <a:rPr lang="zh-CN" altLang="en-US" sz="2800" b="1" dirty="0">
                <a:solidFill>
                  <a:srgbClr val="C00000"/>
                </a:solidFill>
              </a:rPr>
              <a:t>结构的逻辑性</a:t>
            </a:r>
          </a:p>
        </p:txBody>
      </p:sp>
      <p:sp>
        <p:nvSpPr>
          <p:cNvPr id="12" name="矩形 11">
            <a:extLst>
              <a:ext uri="{FF2B5EF4-FFF2-40B4-BE49-F238E27FC236}">
                <a16:creationId xmlns:a16="http://schemas.microsoft.com/office/drawing/2014/main" id="{6271F6B7-3E76-4E4B-8089-2D69784945DF}"/>
              </a:ext>
            </a:extLst>
          </p:cNvPr>
          <p:cNvSpPr/>
          <p:nvPr/>
        </p:nvSpPr>
        <p:spPr>
          <a:xfrm>
            <a:off x="698054" y="4612361"/>
            <a:ext cx="2004075" cy="1154355"/>
          </a:xfrm>
          <a:prstGeom prst="rect">
            <a:avLst/>
          </a:prstGeom>
        </p:spPr>
        <p:txBody>
          <a:bodyPr wrap="none">
            <a:spAutoFit/>
          </a:bodyPr>
          <a:lstStyle/>
          <a:p>
            <a:pPr algn="ctr">
              <a:lnSpc>
                <a:spcPct val="130000"/>
              </a:lnSpc>
            </a:pPr>
            <a:r>
              <a:rPr lang="en-US" altLang="zh-CN" sz="2800" b="1" dirty="0">
                <a:solidFill>
                  <a:schemeClr val="bg1">
                    <a:lumMod val="50000"/>
                  </a:schemeClr>
                </a:solidFill>
              </a:rPr>
              <a:t>Abstract</a:t>
            </a:r>
            <a:r>
              <a:rPr lang="zh-CN" altLang="en-US" sz="2800" b="1" dirty="0">
                <a:solidFill>
                  <a:schemeClr val="bg1">
                    <a:lumMod val="50000"/>
                  </a:schemeClr>
                </a:solidFill>
              </a:rPr>
              <a:t> </a:t>
            </a:r>
            <a:r>
              <a:rPr lang="en-US" altLang="zh-CN" sz="2800" b="1" dirty="0">
                <a:solidFill>
                  <a:schemeClr val="bg1">
                    <a:lumMod val="50000"/>
                  </a:schemeClr>
                </a:solidFill>
              </a:rPr>
              <a:t>&amp;</a:t>
            </a:r>
          </a:p>
          <a:p>
            <a:pPr algn="ctr">
              <a:lnSpc>
                <a:spcPct val="130000"/>
              </a:lnSpc>
            </a:pPr>
            <a:r>
              <a:rPr lang="en-US" altLang="zh-CN" sz="2800" b="1" dirty="0">
                <a:solidFill>
                  <a:schemeClr val="bg1">
                    <a:lumMod val="50000"/>
                  </a:schemeClr>
                </a:solidFill>
              </a:rPr>
              <a:t>Keywords</a:t>
            </a:r>
            <a:endParaRPr lang="zh-CN" altLang="en-US" sz="2800" b="1" dirty="0">
              <a:solidFill>
                <a:schemeClr val="bg1">
                  <a:lumMod val="50000"/>
                </a:schemeClr>
              </a:solidFill>
            </a:endParaRPr>
          </a:p>
        </p:txBody>
      </p:sp>
      <p:sp>
        <p:nvSpPr>
          <p:cNvPr id="13" name="矩形 12">
            <a:extLst>
              <a:ext uri="{FF2B5EF4-FFF2-40B4-BE49-F238E27FC236}">
                <a16:creationId xmlns:a16="http://schemas.microsoft.com/office/drawing/2014/main" id="{E720D61E-50C5-43E5-95FB-2B315EBACFB1}"/>
              </a:ext>
            </a:extLst>
          </p:cNvPr>
          <p:cNvSpPr/>
          <p:nvPr/>
        </p:nvSpPr>
        <p:spPr>
          <a:xfrm>
            <a:off x="3427035" y="2527369"/>
            <a:ext cx="2339102"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语句的逻辑性</a:t>
            </a:r>
          </a:p>
        </p:txBody>
      </p:sp>
      <p:sp>
        <p:nvSpPr>
          <p:cNvPr id="14" name="矩形 13">
            <a:extLst>
              <a:ext uri="{FF2B5EF4-FFF2-40B4-BE49-F238E27FC236}">
                <a16:creationId xmlns:a16="http://schemas.microsoft.com/office/drawing/2014/main" id="{1637923F-2738-4AAD-9837-60FBE2061A22}"/>
              </a:ext>
            </a:extLst>
          </p:cNvPr>
          <p:cNvSpPr/>
          <p:nvPr/>
        </p:nvSpPr>
        <p:spPr>
          <a:xfrm>
            <a:off x="6340145" y="2527369"/>
            <a:ext cx="2339102"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论证的逻辑性</a:t>
            </a:r>
          </a:p>
        </p:txBody>
      </p:sp>
      <p:sp>
        <p:nvSpPr>
          <p:cNvPr id="15" name="矩形 14">
            <a:extLst>
              <a:ext uri="{FF2B5EF4-FFF2-40B4-BE49-F238E27FC236}">
                <a16:creationId xmlns:a16="http://schemas.microsoft.com/office/drawing/2014/main" id="{367CC102-2238-465C-9544-06868EE8CB02}"/>
              </a:ext>
            </a:extLst>
          </p:cNvPr>
          <p:cNvSpPr/>
          <p:nvPr/>
        </p:nvSpPr>
        <p:spPr>
          <a:xfrm>
            <a:off x="3454300" y="4897434"/>
            <a:ext cx="2281395"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Introduction</a:t>
            </a:r>
            <a:endParaRPr lang="zh-CN" altLang="en-US" sz="2800" b="1" dirty="0">
              <a:solidFill>
                <a:schemeClr val="bg1">
                  <a:lumMod val="50000"/>
                </a:schemeClr>
              </a:solidFill>
            </a:endParaRPr>
          </a:p>
        </p:txBody>
      </p:sp>
      <p:sp>
        <p:nvSpPr>
          <p:cNvPr id="16" name="矩形 15">
            <a:extLst>
              <a:ext uri="{FF2B5EF4-FFF2-40B4-BE49-F238E27FC236}">
                <a16:creationId xmlns:a16="http://schemas.microsoft.com/office/drawing/2014/main" id="{4A559D4B-B2C0-44B7-BC13-BB54D1EFAD25}"/>
              </a:ext>
            </a:extLst>
          </p:cNvPr>
          <p:cNvSpPr/>
          <p:nvPr/>
        </p:nvSpPr>
        <p:spPr>
          <a:xfrm>
            <a:off x="6307294" y="4897434"/>
            <a:ext cx="2403222"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Main</a:t>
            </a:r>
            <a:r>
              <a:rPr lang="zh-CN" altLang="en-US" sz="2800" b="1" dirty="0">
                <a:solidFill>
                  <a:schemeClr val="bg1">
                    <a:lumMod val="50000"/>
                  </a:schemeClr>
                </a:solidFill>
              </a:rPr>
              <a:t> </a:t>
            </a:r>
            <a:r>
              <a:rPr lang="en-US" altLang="zh-CN" sz="2800" b="1" dirty="0">
                <a:solidFill>
                  <a:schemeClr val="bg1">
                    <a:lumMod val="50000"/>
                  </a:schemeClr>
                </a:solidFill>
              </a:rPr>
              <a:t>Results</a:t>
            </a:r>
            <a:endParaRPr lang="zh-CN" altLang="en-US" sz="2800" b="1" dirty="0">
              <a:solidFill>
                <a:schemeClr val="bg1">
                  <a:lumMod val="50000"/>
                </a:schemeClr>
              </a:solidFill>
            </a:endParaRPr>
          </a:p>
        </p:txBody>
      </p:sp>
      <p:pic>
        <p:nvPicPr>
          <p:cNvPr id="18" name="图片 17">
            <a:extLst>
              <a:ext uri="{FF2B5EF4-FFF2-40B4-BE49-F238E27FC236}">
                <a16:creationId xmlns:a16="http://schemas.microsoft.com/office/drawing/2014/main" id="{32036FC8-892B-40D2-9C2F-79D21C1F941F}"/>
              </a:ext>
            </a:extLst>
          </p:cNvPr>
          <p:cNvPicPr>
            <a:picLocks noChangeAspect="1"/>
          </p:cNvPicPr>
          <p:nvPr/>
        </p:nvPicPr>
        <p:blipFill>
          <a:blip r:embed="rId2"/>
          <a:stretch>
            <a:fillRect/>
          </a:stretch>
        </p:blipFill>
        <p:spPr>
          <a:xfrm>
            <a:off x="4962525" y="-25400"/>
            <a:ext cx="2266950" cy="890247"/>
          </a:xfrm>
          <a:prstGeom prst="rect">
            <a:avLst/>
          </a:prstGeom>
          <a:effectLst>
            <a:outerShdw blurRad="50800" dist="38100" dir="2700000" algn="tl" rotWithShape="0">
              <a:prstClr val="black">
                <a:alpha val="40000"/>
              </a:prstClr>
            </a:outerShdw>
          </a:effectLst>
        </p:spPr>
      </p:pic>
      <p:pic>
        <p:nvPicPr>
          <p:cNvPr id="19" name="图片 18">
            <a:extLst>
              <a:ext uri="{FF2B5EF4-FFF2-40B4-BE49-F238E27FC236}">
                <a16:creationId xmlns:a16="http://schemas.microsoft.com/office/drawing/2014/main" id="{231F7276-3350-4F69-9B32-F318C6B8B13C}"/>
              </a:ext>
            </a:extLst>
          </p:cNvPr>
          <p:cNvPicPr>
            <a:picLocks noChangeAspect="1"/>
          </p:cNvPicPr>
          <p:nvPr/>
        </p:nvPicPr>
        <p:blipFill rotWithShape="1">
          <a:blip r:embed="rId3" cstate="print"/>
          <a:srcRect r="1346"/>
          <a:stretch/>
        </p:blipFill>
        <p:spPr>
          <a:xfrm>
            <a:off x="516" y="6041797"/>
            <a:ext cx="12166903" cy="411617"/>
          </a:xfrm>
          <a:prstGeom prst="rect">
            <a:avLst/>
          </a:prstGeom>
        </p:spPr>
      </p:pic>
      <p:sp>
        <p:nvSpPr>
          <p:cNvPr id="20" name="矩形 19">
            <a:extLst>
              <a:ext uri="{FF2B5EF4-FFF2-40B4-BE49-F238E27FC236}">
                <a16:creationId xmlns:a16="http://schemas.microsoft.com/office/drawing/2014/main" id="{D696D7A9-CBB5-42E1-958F-843D2256B6E7}"/>
              </a:ext>
            </a:extLst>
          </p:cNvPr>
          <p:cNvSpPr/>
          <p:nvPr/>
        </p:nvSpPr>
        <p:spPr>
          <a:xfrm>
            <a:off x="1250091" y="1204303"/>
            <a:ext cx="900000" cy="9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3">
            <a:extLst>
              <a:ext uri="{FF2B5EF4-FFF2-40B4-BE49-F238E27FC236}">
                <a16:creationId xmlns:a16="http://schemas.microsoft.com/office/drawing/2014/main" id="{49CE2611-407D-3641-8728-4D467C7A9FF4}"/>
              </a:ext>
            </a:extLst>
          </p:cNvPr>
          <p:cNvCxnSpPr/>
          <p:nvPr/>
        </p:nvCxnSpPr>
        <p:spPr>
          <a:xfrm>
            <a:off x="891432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2" name="îṩľiḑé">
            <a:extLst>
              <a:ext uri="{FF2B5EF4-FFF2-40B4-BE49-F238E27FC236}">
                <a16:creationId xmlns:a16="http://schemas.microsoft.com/office/drawing/2014/main" id="{9ADAD37E-49DA-004D-934F-4903D9ECCA24}"/>
              </a:ext>
            </a:extLst>
          </p:cNvPr>
          <p:cNvSpPr txBox="1"/>
          <p:nvPr/>
        </p:nvSpPr>
        <p:spPr>
          <a:xfrm>
            <a:off x="9599808"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bg1">
                    <a:lumMod val="50000"/>
                  </a:schemeClr>
                </a:solidFill>
                <a:latin typeface="+mn-ea"/>
              </a:rPr>
              <a:t>0</a:t>
            </a:r>
            <a:r>
              <a:rPr lang="en-US" altLang="zh-CN" b="1" dirty="0">
                <a:solidFill>
                  <a:schemeClr val="bg1">
                    <a:lumMod val="50000"/>
                  </a:schemeClr>
                </a:solidFill>
                <a:latin typeface="+mn-ea"/>
              </a:rPr>
              <a:t>4</a:t>
            </a:r>
            <a:endParaRPr lang="en-US" b="1" dirty="0">
              <a:solidFill>
                <a:schemeClr val="bg1">
                  <a:lumMod val="50000"/>
                </a:schemeClr>
              </a:solidFill>
              <a:latin typeface="+mn-ea"/>
            </a:endParaRPr>
          </a:p>
        </p:txBody>
      </p:sp>
      <p:sp>
        <p:nvSpPr>
          <p:cNvPr id="23" name="iṣļïḑe">
            <a:extLst>
              <a:ext uri="{FF2B5EF4-FFF2-40B4-BE49-F238E27FC236}">
                <a16:creationId xmlns:a16="http://schemas.microsoft.com/office/drawing/2014/main" id="{60304C7A-CE81-EB4D-ACD3-28FF526ECCBB}"/>
              </a:ext>
            </a:extLst>
          </p:cNvPr>
          <p:cNvSpPr txBox="1"/>
          <p:nvPr/>
        </p:nvSpPr>
        <p:spPr>
          <a:xfrm>
            <a:off x="959980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08</a:t>
            </a:r>
            <a:endParaRPr lang="en-US" sz="5400" b="1" dirty="0">
              <a:solidFill>
                <a:schemeClr val="bg1">
                  <a:lumMod val="50000"/>
                </a:schemeClr>
              </a:solidFill>
              <a:latin typeface="+mn-ea"/>
            </a:endParaRPr>
          </a:p>
        </p:txBody>
      </p:sp>
      <p:sp>
        <p:nvSpPr>
          <p:cNvPr id="24" name="矩形 23">
            <a:extLst>
              <a:ext uri="{FF2B5EF4-FFF2-40B4-BE49-F238E27FC236}">
                <a16:creationId xmlns:a16="http://schemas.microsoft.com/office/drawing/2014/main" id="{E41BC06F-E5CB-4249-A154-494815E2111C}"/>
              </a:ext>
            </a:extLst>
          </p:cNvPr>
          <p:cNvSpPr/>
          <p:nvPr/>
        </p:nvSpPr>
        <p:spPr>
          <a:xfrm>
            <a:off x="9516607" y="2527369"/>
            <a:ext cx="1620957"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写作规范</a:t>
            </a:r>
          </a:p>
        </p:txBody>
      </p:sp>
      <p:sp>
        <p:nvSpPr>
          <p:cNvPr id="25" name="矩形 24">
            <a:extLst>
              <a:ext uri="{FF2B5EF4-FFF2-40B4-BE49-F238E27FC236}">
                <a16:creationId xmlns:a16="http://schemas.microsoft.com/office/drawing/2014/main" id="{9D98F6B2-2B78-C948-8721-5098BA870C49}"/>
              </a:ext>
            </a:extLst>
          </p:cNvPr>
          <p:cNvSpPr/>
          <p:nvPr/>
        </p:nvSpPr>
        <p:spPr>
          <a:xfrm>
            <a:off x="9255328" y="4897434"/>
            <a:ext cx="2141933"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Conclusion</a:t>
            </a:r>
            <a:endParaRPr lang="zh-CN" altLang="en-US" sz="2800" b="1" dirty="0">
              <a:solidFill>
                <a:schemeClr val="bg1">
                  <a:lumMod val="50000"/>
                </a:schemeClr>
              </a:solidFill>
            </a:endParaRPr>
          </a:p>
        </p:txBody>
      </p:sp>
    </p:spTree>
    <p:extLst>
      <p:ext uri="{BB962C8B-B14F-4D97-AF65-F5344CB8AC3E}">
        <p14:creationId xmlns:p14="http://schemas.microsoft.com/office/powerpoint/2010/main" val="11230207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满足读者的期望</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298840" y="813443"/>
            <a:ext cx="11341661" cy="531587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365220" y="90422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007774" y="699920"/>
            <a:ext cx="9564450" cy="525016"/>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例子：</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412080" y="581152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1" name="文本框 10">
            <a:extLst>
              <a:ext uri="{FF2B5EF4-FFF2-40B4-BE49-F238E27FC236}">
                <a16:creationId xmlns:a16="http://schemas.microsoft.com/office/drawing/2014/main" id="{895E5BD2-A851-8F42-A62F-BFCE682642C4}"/>
              </a:ext>
            </a:extLst>
          </p:cNvPr>
          <p:cNvSpPr txBox="1"/>
          <p:nvPr/>
        </p:nvSpPr>
        <p:spPr>
          <a:xfrm>
            <a:off x="478162" y="1112517"/>
            <a:ext cx="11162339" cy="4524315"/>
          </a:xfrm>
          <a:prstGeom prst="rect">
            <a:avLst/>
          </a:prstGeom>
          <a:noFill/>
        </p:spPr>
        <p:txBody>
          <a:bodyPr wrap="square" rtlCol="0">
            <a:spAutoFit/>
          </a:bodyPr>
          <a:lstStyle/>
          <a:p>
            <a:pPr algn="just"/>
            <a:r>
              <a:rPr lang="en" altLang="zh-CN" sz="2400" dirty="0">
                <a:solidFill>
                  <a:schemeClr val="bg1">
                    <a:lumMod val="75000"/>
                  </a:schemeClr>
                </a:solidFill>
              </a:rPr>
              <a:t>In nature, agents tend to behave and choose their actions</a:t>
            </a:r>
            <a:r>
              <a:rPr lang="zh-CN" altLang="en-US" sz="2400" dirty="0">
                <a:solidFill>
                  <a:schemeClr val="bg1">
                    <a:lumMod val="75000"/>
                  </a:schemeClr>
                </a:solidFill>
              </a:rPr>
              <a:t> </a:t>
            </a:r>
            <a:r>
              <a:rPr lang="en" altLang="zh-CN" sz="2400" dirty="0">
                <a:solidFill>
                  <a:schemeClr val="bg1">
                    <a:lumMod val="75000"/>
                  </a:schemeClr>
                </a:solidFill>
              </a:rPr>
              <a:t>in an optimal way, for instance, animal gaits, the timing to hatch queens in bee hives</a:t>
            </a:r>
            <a:r>
              <a:rPr lang="en-US" altLang="zh-CN" sz="2400" dirty="0">
                <a:solidFill>
                  <a:schemeClr val="bg1">
                    <a:lumMod val="75000"/>
                  </a:schemeClr>
                </a:solidFill>
              </a:rPr>
              <a:t>,</a:t>
            </a:r>
            <a:r>
              <a:rPr lang="en" altLang="zh-CN" sz="2400" dirty="0">
                <a:solidFill>
                  <a:schemeClr val="bg1">
                    <a:lumMod val="75000"/>
                  </a:schemeClr>
                </a:solidFill>
              </a:rPr>
              <a:t> the way people buy and sell stocks. All of these optimal behaviors can be seen as solutions to some specific optimal control problems. The goal of a classical optimal control problem is to find the optimal control input as well as the optimal trajectory when the cost function, system dynamics, and initial conditions are given. In contrast, the objective of an inverse optimal control problem is to “reverse engineer" the cost function, given observations of optimal trajectories or control inputs, for known system dynamics. </a:t>
            </a:r>
            <a:r>
              <a:rPr lang="en" altLang="zh-CN" sz="2400" dirty="0">
                <a:solidFill>
                  <a:schemeClr val="accent3">
                    <a:lumMod val="60000"/>
                    <a:lumOff val="40000"/>
                  </a:schemeClr>
                </a:solidFill>
              </a:rPr>
              <a:t>The cost function is of great interest</a:t>
            </a:r>
            <a:r>
              <a:rPr lang="en" altLang="zh-CN" sz="2400" dirty="0"/>
              <a:t> </a:t>
            </a:r>
            <a:r>
              <a:rPr lang="en" altLang="zh-CN" sz="2400" dirty="0">
                <a:solidFill>
                  <a:srgbClr val="C00000"/>
                </a:solidFill>
              </a:rPr>
              <a:t>because</a:t>
            </a:r>
            <a:r>
              <a:rPr lang="en" altLang="zh-CN" sz="2400" dirty="0"/>
              <a:t> it can help one to understand how individuals make decisions and take actions.</a:t>
            </a:r>
          </a:p>
          <a:p>
            <a:pPr algn="just"/>
            <a:r>
              <a:rPr lang="en" altLang="zh-CN" sz="2400" dirty="0">
                <a:solidFill>
                  <a:srgbClr val="C00000"/>
                </a:solidFill>
              </a:rPr>
              <a:t>Moreover</a:t>
            </a:r>
            <a:r>
              <a:rPr lang="en" altLang="zh-CN" sz="2400" dirty="0"/>
              <a:t>, knowledge of an agent's cost function may enable one to predict the future behavior of the agent. </a:t>
            </a:r>
          </a:p>
        </p:txBody>
      </p:sp>
      <p:sp>
        <p:nvSpPr>
          <p:cNvPr id="17" name="圆角矩形 16">
            <a:extLst>
              <a:ext uri="{FF2B5EF4-FFF2-40B4-BE49-F238E27FC236}">
                <a16:creationId xmlns:a16="http://schemas.microsoft.com/office/drawing/2014/main" id="{06FBDCB8-630E-0A41-BE69-E0608ADE17BC}"/>
              </a:ext>
            </a:extLst>
          </p:cNvPr>
          <p:cNvSpPr/>
          <p:nvPr/>
        </p:nvSpPr>
        <p:spPr>
          <a:xfrm>
            <a:off x="551499" y="4480359"/>
            <a:ext cx="1953928" cy="430919"/>
          </a:xfrm>
          <a:prstGeom prst="roundRect">
            <a:avLst/>
          </a:prstGeom>
          <a:solidFill>
            <a:srgbClr val="C00000">
              <a:alpha val="86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solidFill>
                  <a:schemeClr val="tx1"/>
                </a:solidFill>
              </a:rPr>
              <a:t>Signposting</a:t>
            </a:r>
            <a:endParaRPr kumimoji="1" lang="zh-CN" altLang="en-US" sz="2400" dirty="0">
              <a:solidFill>
                <a:schemeClr val="tx1"/>
              </a:solidFill>
            </a:endParaRPr>
          </a:p>
        </p:txBody>
      </p:sp>
    </p:spTree>
    <p:extLst>
      <p:ext uri="{BB962C8B-B14F-4D97-AF65-F5344CB8AC3E}">
        <p14:creationId xmlns:p14="http://schemas.microsoft.com/office/powerpoint/2010/main" val="2330164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使用合适的语态</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78162" y="695119"/>
            <a:ext cx="10721339" cy="499511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主动语态？被动语态？</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0945674" y="541550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a:extLst>
              <a:ext uri="{FF2B5EF4-FFF2-40B4-BE49-F238E27FC236}">
                <a16:creationId xmlns:a16="http://schemas.microsoft.com/office/drawing/2014/main" id="{ACF55DCB-CC1F-7942-BDA5-BCA556BA8BE3}"/>
              </a:ext>
            </a:extLst>
          </p:cNvPr>
          <p:cNvSpPr txBox="1"/>
          <p:nvPr/>
        </p:nvSpPr>
        <p:spPr>
          <a:xfrm>
            <a:off x="992498" y="2327182"/>
            <a:ext cx="9910093" cy="1200329"/>
          </a:xfrm>
          <a:prstGeom prst="rect">
            <a:avLst/>
          </a:prstGeom>
          <a:noFill/>
        </p:spPr>
        <p:txBody>
          <a:bodyPr wrap="square" rtlCol="0">
            <a:spAutoFit/>
          </a:bodyPr>
          <a:lstStyle/>
          <a:p>
            <a:r>
              <a:rPr kumimoji="1" lang="zh-CN" altLang="en-US" sz="2400" dirty="0"/>
              <a:t>被动语态：</a:t>
            </a:r>
            <a:endParaRPr kumimoji="1" lang="en-US" altLang="zh-CN" sz="2400" dirty="0"/>
          </a:p>
          <a:p>
            <a:pPr marL="285750" indent="-285750">
              <a:buFont typeface="Arial" panose="020B0604020202020204" pitchFamily="34" charset="0"/>
              <a:buChar char="•"/>
            </a:pPr>
            <a:r>
              <a:rPr kumimoji="1" lang="en-US" altLang="zh-CN" sz="2400" dirty="0"/>
              <a:t>The models comparing the economic growth and diversification of the Middle East and East Asia </a:t>
            </a:r>
            <a:r>
              <a:rPr kumimoji="1" lang="en-US" altLang="zh-CN" sz="2400" u="sng" dirty="0"/>
              <a:t>were evaluated</a:t>
            </a:r>
            <a:r>
              <a:rPr kumimoji="1" lang="en-US" altLang="zh-CN" sz="2400" dirty="0"/>
              <a:t>.</a:t>
            </a:r>
          </a:p>
        </p:txBody>
      </p:sp>
      <p:sp>
        <p:nvSpPr>
          <p:cNvPr id="11" name="文本框 10">
            <a:extLst>
              <a:ext uri="{FF2B5EF4-FFF2-40B4-BE49-F238E27FC236}">
                <a16:creationId xmlns:a16="http://schemas.microsoft.com/office/drawing/2014/main" id="{895E5BD2-A851-8F42-A62F-BFCE682642C4}"/>
              </a:ext>
            </a:extLst>
          </p:cNvPr>
          <p:cNvSpPr txBox="1"/>
          <p:nvPr/>
        </p:nvSpPr>
        <p:spPr>
          <a:xfrm>
            <a:off x="1229280" y="1717011"/>
            <a:ext cx="6647974" cy="461665"/>
          </a:xfrm>
          <a:prstGeom prst="rect">
            <a:avLst/>
          </a:prstGeom>
          <a:noFill/>
        </p:spPr>
        <p:txBody>
          <a:bodyPr wrap="none" rtlCol="0">
            <a:spAutoFit/>
          </a:bodyPr>
          <a:lstStyle/>
          <a:p>
            <a:r>
              <a:rPr kumimoji="1" lang="zh-CN" altLang="en-US" sz="2400" dirty="0"/>
              <a:t>用</a:t>
            </a:r>
            <a:r>
              <a:rPr kumimoji="1" lang="zh-CN" altLang="en-US" sz="2400" dirty="0">
                <a:solidFill>
                  <a:srgbClr val="C00000"/>
                </a:solidFill>
              </a:rPr>
              <a:t>主动语态</a:t>
            </a:r>
            <a:r>
              <a:rPr kumimoji="1" lang="zh-CN" altLang="en-US" sz="2400" dirty="0"/>
              <a:t>表达的句子</a:t>
            </a:r>
            <a:r>
              <a:rPr kumimoji="1" lang="zh-CN" altLang="en-US" sz="2400" dirty="0">
                <a:solidFill>
                  <a:srgbClr val="C00000"/>
                </a:solidFill>
              </a:rPr>
              <a:t>更简单、直接、容易理解</a:t>
            </a:r>
          </a:p>
        </p:txBody>
      </p:sp>
      <p:sp>
        <p:nvSpPr>
          <p:cNvPr id="16" name="文本框 15">
            <a:extLst>
              <a:ext uri="{FF2B5EF4-FFF2-40B4-BE49-F238E27FC236}">
                <a16:creationId xmlns:a16="http://schemas.microsoft.com/office/drawing/2014/main" id="{5A79AF81-E799-A74C-92C7-AD5B1FDEB638}"/>
              </a:ext>
            </a:extLst>
          </p:cNvPr>
          <p:cNvSpPr txBox="1"/>
          <p:nvPr/>
        </p:nvSpPr>
        <p:spPr>
          <a:xfrm>
            <a:off x="992498" y="3916372"/>
            <a:ext cx="9816674" cy="461665"/>
          </a:xfrm>
          <a:prstGeom prst="rect">
            <a:avLst/>
          </a:prstGeom>
          <a:noFill/>
        </p:spPr>
        <p:txBody>
          <a:bodyPr wrap="square" rtlCol="0">
            <a:spAutoFit/>
          </a:bodyPr>
          <a:lstStyle/>
          <a:p>
            <a:r>
              <a:rPr kumimoji="1" lang="en-US" altLang="zh-CN" sz="2400" dirty="0"/>
              <a:t>What was being evaluated?                      Who evaluated? </a:t>
            </a:r>
          </a:p>
        </p:txBody>
      </p:sp>
    </p:spTree>
    <p:extLst>
      <p:ext uri="{BB962C8B-B14F-4D97-AF65-F5344CB8AC3E}">
        <p14:creationId xmlns:p14="http://schemas.microsoft.com/office/powerpoint/2010/main" val="42685241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使用合适的语态</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78162" y="695119"/>
            <a:ext cx="10721339" cy="499511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主动语态？被动语态？</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0945674" y="541550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a:extLst>
              <a:ext uri="{FF2B5EF4-FFF2-40B4-BE49-F238E27FC236}">
                <a16:creationId xmlns:a16="http://schemas.microsoft.com/office/drawing/2014/main" id="{ACF55DCB-CC1F-7942-BDA5-BCA556BA8BE3}"/>
              </a:ext>
            </a:extLst>
          </p:cNvPr>
          <p:cNvSpPr txBox="1"/>
          <p:nvPr/>
        </p:nvSpPr>
        <p:spPr>
          <a:xfrm>
            <a:off x="992498" y="2327182"/>
            <a:ext cx="9910093" cy="1200329"/>
          </a:xfrm>
          <a:prstGeom prst="rect">
            <a:avLst/>
          </a:prstGeom>
          <a:noFill/>
        </p:spPr>
        <p:txBody>
          <a:bodyPr wrap="square" rtlCol="0">
            <a:spAutoFit/>
          </a:bodyPr>
          <a:lstStyle/>
          <a:p>
            <a:r>
              <a:rPr kumimoji="1" lang="zh-CN" altLang="en-US" sz="2400" dirty="0"/>
              <a:t>被动语态：</a:t>
            </a:r>
            <a:endParaRPr kumimoji="1" lang="en-US" altLang="zh-CN" sz="2400" dirty="0"/>
          </a:p>
          <a:p>
            <a:pPr marL="285750" indent="-285750">
              <a:buFont typeface="Arial" panose="020B0604020202020204" pitchFamily="34" charset="0"/>
              <a:buChar char="•"/>
            </a:pPr>
            <a:r>
              <a:rPr kumimoji="1" lang="en-US" altLang="zh-CN" sz="2400" dirty="0"/>
              <a:t>The models comparing the economic growth and diversification of the Middle East and East Asia </a:t>
            </a:r>
            <a:r>
              <a:rPr kumimoji="1" lang="en-US" altLang="zh-CN" sz="2400" u="sng" dirty="0"/>
              <a:t>were evaluated</a:t>
            </a:r>
            <a:r>
              <a:rPr kumimoji="1" lang="en-US" altLang="zh-CN" sz="2400" dirty="0"/>
              <a:t>.</a:t>
            </a:r>
          </a:p>
        </p:txBody>
      </p:sp>
      <p:sp>
        <p:nvSpPr>
          <p:cNvPr id="11" name="文本框 10">
            <a:extLst>
              <a:ext uri="{FF2B5EF4-FFF2-40B4-BE49-F238E27FC236}">
                <a16:creationId xmlns:a16="http://schemas.microsoft.com/office/drawing/2014/main" id="{895E5BD2-A851-8F42-A62F-BFCE682642C4}"/>
              </a:ext>
            </a:extLst>
          </p:cNvPr>
          <p:cNvSpPr txBox="1"/>
          <p:nvPr/>
        </p:nvSpPr>
        <p:spPr>
          <a:xfrm>
            <a:off x="1229280" y="1717011"/>
            <a:ext cx="6647974" cy="461665"/>
          </a:xfrm>
          <a:prstGeom prst="rect">
            <a:avLst/>
          </a:prstGeom>
          <a:noFill/>
        </p:spPr>
        <p:txBody>
          <a:bodyPr wrap="none" rtlCol="0">
            <a:spAutoFit/>
          </a:bodyPr>
          <a:lstStyle/>
          <a:p>
            <a:r>
              <a:rPr kumimoji="1" lang="zh-CN" altLang="en-US" sz="2400" dirty="0"/>
              <a:t>用</a:t>
            </a:r>
            <a:r>
              <a:rPr kumimoji="1" lang="zh-CN" altLang="en-US" sz="2400" dirty="0">
                <a:solidFill>
                  <a:srgbClr val="C00000"/>
                </a:solidFill>
              </a:rPr>
              <a:t>主动语态</a:t>
            </a:r>
            <a:r>
              <a:rPr kumimoji="1" lang="zh-CN" altLang="en-US" sz="2400" dirty="0"/>
              <a:t>表达的句子</a:t>
            </a:r>
            <a:r>
              <a:rPr kumimoji="1" lang="zh-CN" altLang="en-US" sz="2400" dirty="0">
                <a:solidFill>
                  <a:srgbClr val="C00000"/>
                </a:solidFill>
              </a:rPr>
              <a:t>更简单、直接、容易理解</a:t>
            </a:r>
          </a:p>
        </p:txBody>
      </p:sp>
      <p:sp>
        <p:nvSpPr>
          <p:cNvPr id="16" name="文本框 15">
            <a:extLst>
              <a:ext uri="{FF2B5EF4-FFF2-40B4-BE49-F238E27FC236}">
                <a16:creationId xmlns:a16="http://schemas.microsoft.com/office/drawing/2014/main" id="{5A79AF81-E799-A74C-92C7-AD5B1FDEB638}"/>
              </a:ext>
            </a:extLst>
          </p:cNvPr>
          <p:cNvSpPr txBox="1"/>
          <p:nvPr/>
        </p:nvSpPr>
        <p:spPr>
          <a:xfrm>
            <a:off x="992497" y="3820694"/>
            <a:ext cx="9910093" cy="1200329"/>
          </a:xfrm>
          <a:prstGeom prst="rect">
            <a:avLst/>
          </a:prstGeom>
          <a:noFill/>
        </p:spPr>
        <p:txBody>
          <a:bodyPr wrap="square" rtlCol="0">
            <a:spAutoFit/>
          </a:bodyPr>
          <a:lstStyle/>
          <a:p>
            <a:r>
              <a:rPr kumimoji="1" lang="zh-CN" altLang="en-US" sz="2400" dirty="0"/>
              <a:t>主动语态：</a:t>
            </a:r>
            <a:endParaRPr kumimoji="1" lang="en-US" altLang="zh-CN" sz="2400" dirty="0"/>
          </a:p>
          <a:p>
            <a:pPr marL="285750" indent="-285750">
              <a:buFont typeface="Arial" panose="020B0604020202020204" pitchFamily="34" charset="0"/>
              <a:buChar char="•"/>
            </a:pPr>
            <a:r>
              <a:rPr kumimoji="1" lang="en-US" altLang="zh-CN" sz="2400" u="sng" dirty="0"/>
              <a:t>We</a:t>
            </a:r>
            <a:r>
              <a:rPr kumimoji="1" lang="zh-CN" altLang="en-US" sz="2400" u="sng" dirty="0"/>
              <a:t> </a:t>
            </a:r>
            <a:r>
              <a:rPr kumimoji="1" lang="en-US" altLang="zh-CN" sz="2400" u="sng" dirty="0"/>
              <a:t>evaluated</a:t>
            </a:r>
            <a:r>
              <a:rPr kumimoji="1" lang="en-US" altLang="zh-CN" sz="2400" dirty="0"/>
              <a:t> the models comparing the economic growth and diversification of the Middle East and East Asia.</a:t>
            </a:r>
          </a:p>
        </p:txBody>
      </p:sp>
    </p:spTree>
    <p:extLst>
      <p:ext uri="{BB962C8B-B14F-4D97-AF65-F5344CB8AC3E}">
        <p14:creationId xmlns:p14="http://schemas.microsoft.com/office/powerpoint/2010/main" val="25558981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使用合适的语态</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78162" y="695119"/>
            <a:ext cx="10721339" cy="499511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04399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635052" y="839697"/>
            <a:ext cx="9564450" cy="594137"/>
          </a:xfrm>
          <a:prstGeom prst="rect">
            <a:avLst/>
          </a:prstGeom>
          <a:noFill/>
        </p:spPr>
        <p:txBody>
          <a:bodyPr wrap="square" rtlCol="0">
            <a:spAutoFit/>
          </a:bodyPr>
          <a:lstStyle/>
          <a:p>
            <a:pPr>
              <a:lnSpc>
                <a:spcPct val="130000"/>
              </a:lnSpc>
            </a:pPr>
            <a:r>
              <a:rPr lang="zh-CN" altLang="en-US" sz="2800" dirty="0">
                <a:solidFill>
                  <a:schemeClr val="tx1">
                    <a:lumMod val="75000"/>
                    <a:lumOff val="25000"/>
                  </a:schemeClr>
                </a:solidFill>
              </a:rPr>
              <a:t>主动语态？被动语态？</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0945674" y="541550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a:extLst>
              <a:ext uri="{FF2B5EF4-FFF2-40B4-BE49-F238E27FC236}">
                <a16:creationId xmlns:a16="http://schemas.microsoft.com/office/drawing/2014/main" id="{ACF55DCB-CC1F-7942-BDA5-BCA556BA8BE3}"/>
              </a:ext>
            </a:extLst>
          </p:cNvPr>
          <p:cNvSpPr txBox="1"/>
          <p:nvPr/>
        </p:nvSpPr>
        <p:spPr>
          <a:xfrm>
            <a:off x="992498" y="2800519"/>
            <a:ext cx="9910093" cy="1200329"/>
          </a:xfrm>
          <a:prstGeom prst="rect">
            <a:avLst/>
          </a:prstGeom>
          <a:noFill/>
        </p:spPr>
        <p:txBody>
          <a:bodyPr wrap="square" rtlCol="0">
            <a:spAutoFit/>
          </a:bodyPr>
          <a:lstStyle/>
          <a:p>
            <a:r>
              <a:rPr kumimoji="1" lang="zh-CN" altLang="en-US" sz="2400" dirty="0"/>
              <a:t>是否需要尽量避免使用被动语态？ </a:t>
            </a:r>
            <a:r>
              <a:rPr kumimoji="1" lang="zh-CN" altLang="en-US" sz="2400" b="1" dirty="0">
                <a:solidFill>
                  <a:srgbClr val="C00000"/>
                </a:solidFill>
              </a:rPr>
              <a:t>不！</a:t>
            </a:r>
            <a:endParaRPr kumimoji="1" lang="en-US" altLang="zh-CN" sz="2400" b="1" dirty="0">
              <a:solidFill>
                <a:srgbClr val="C00000"/>
              </a:solidFill>
            </a:endParaRPr>
          </a:p>
          <a:p>
            <a:pPr marL="342900" indent="-342900">
              <a:buFont typeface="Arial" panose="020B0604020202020204" pitchFamily="34" charset="0"/>
              <a:buChar char="•"/>
            </a:pPr>
            <a:r>
              <a:rPr kumimoji="1" lang="zh-CN" altLang="en-US" sz="2400" b="1" dirty="0"/>
              <a:t>避免重复</a:t>
            </a:r>
            <a:endParaRPr kumimoji="1" lang="en-US" altLang="zh-CN" sz="2400" b="1" dirty="0"/>
          </a:p>
          <a:p>
            <a:pPr marL="342900" indent="-342900">
              <a:buFont typeface="Arial" panose="020B0604020202020204" pitchFamily="34" charset="0"/>
              <a:buChar char="•"/>
            </a:pPr>
            <a:r>
              <a:rPr kumimoji="1" lang="zh-CN" altLang="en-US" sz="2400" b="1" dirty="0"/>
              <a:t>在逻辑流中自洽</a:t>
            </a:r>
            <a:endParaRPr kumimoji="1" lang="en-US" altLang="zh-CN" sz="2400" b="1" dirty="0"/>
          </a:p>
        </p:txBody>
      </p:sp>
      <p:sp>
        <p:nvSpPr>
          <p:cNvPr id="16" name="文本框 15">
            <a:extLst>
              <a:ext uri="{FF2B5EF4-FFF2-40B4-BE49-F238E27FC236}">
                <a16:creationId xmlns:a16="http://schemas.microsoft.com/office/drawing/2014/main" id="{5A79AF81-E799-A74C-92C7-AD5B1FDEB638}"/>
              </a:ext>
            </a:extLst>
          </p:cNvPr>
          <p:cNvSpPr txBox="1"/>
          <p:nvPr/>
        </p:nvSpPr>
        <p:spPr>
          <a:xfrm>
            <a:off x="930498" y="4000848"/>
            <a:ext cx="10034091" cy="1569660"/>
          </a:xfrm>
          <a:prstGeom prst="rect">
            <a:avLst/>
          </a:prstGeom>
          <a:noFill/>
        </p:spPr>
        <p:txBody>
          <a:bodyPr wrap="square" rtlCol="0">
            <a:spAutoFit/>
          </a:bodyPr>
          <a:lstStyle/>
          <a:p>
            <a:r>
              <a:rPr kumimoji="1" lang="zh-CN" altLang="en-US" sz="2400" dirty="0"/>
              <a:t>例子：</a:t>
            </a:r>
            <a:endParaRPr kumimoji="1" lang="en-US" altLang="zh-CN" sz="2400" dirty="0"/>
          </a:p>
          <a:p>
            <a:r>
              <a:rPr kumimoji="1" lang="en-US" altLang="zh-CN" sz="2400" dirty="0"/>
              <a:t>We validate the proposed method through numerical experiments.</a:t>
            </a:r>
          </a:p>
          <a:p>
            <a:pPr marL="342900" indent="-342900">
              <a:buFont typeface="Arial" panose="020B0604020202020204" pitchFamily="34" charset="0"/>
              <a:buChar char="•"/>
            </a:pPr>
            <a:r>
              <a:rPr lang="en" altLang="zh-CN" sz="2400" dirty="0"/>
              <a:t>“</a:t>
            </a:r>
            <a:r>
              <a:rPr lang="en" altLang="zh-CN" sz="2400" dirty="0">
                <a:solidFill>
                  <a:srgbClr val="C00000"/>
                </a:solidFill>
              </a:rPr>
              <a:t>We</a:t>
            </a:r>
            <a:r>
              <a:rPr lang="zh-CN" altLang="en-US" sz="2400" dirty="0"/>
              <a:t> </a:t>
            </a:r>
            <a:r>
              <a:rPr lang="en" altLang="zh-CN" sz="2400" dirty="0"/>
              <a:t>perform 200 Monte-Carlo simulations under these conditions…”</a:t>
            </a:r>
          </a:p>
          <a:p>
            <a:pPr marL="342900" indent="-342900">
              <a:buFont typeface="Arial" panose="020B0604020202020204" pitchFamily="34" charset="0"/>
              <a:buChar char="•"/>
            </a:pPr>
            <a:r>
              <a:rPr lang="en" altLang="zh-CN" sz="2400" dirty="0"/>
              <a:t>“</a:t>
            </a:r>
            <a:r>
              <a:rPr lang="en" altLang="zh-CN" sz="2400" dirty="0">
                <a:solidFill>
                  <a:srgbClr val="C00000"/>
                </a:solidFill>
              </a:rPr>
              <a:t>200 Monte-Carlo simulations</a:t>
            </a:r>
            <a:r>
              <a:rPr lang="en" altLang="zh-CN" sz="2400" dirty="0"/>
              <a:t> are performed under these conditions…”</a:t>
            </a:r>
          </a:p>
        </p:txBody>
      </p:sp>
      <p:sp>
        <p:nvSpPr>
          <p:cNvPr id="6" name="圆角矩形 5">
            <a:extLst>
              <a:ext uri="{FF2B5EF4-FFF2-40B4-BE49-F238E27FC236}">
                <a16:creationId xmlns:a16="http://schemas.microsoft.com/office/drawing/2014/main" id="{A6FCF0D1-9F2E-1743-86A3-45941158F93C}"/>
              </a:ext>
            </a:extLst>
          </p:cNvPr>
          <p:cNvSpPr/>
          <p:nvPr/>
        </p:nvSpPr>
        <p:spPr>
          <a:xfrm>
            <a:off x="1229280" y="1957115"/>
            <a:ext cx="1944303" cy="62576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400" dirty="0"/>
              <a:t>IEEE</a:t>
            </a:r>
            <a:endParaRPr kumimoji="1" lang="zh-CN" altLang="en-US" sz="2400" dirty="0"/>
          </a:p>
        </p:txBody>
      </p:sp>
      <p:sp>
        <p:nvSpPr>
          <p:cNvPr id="8" name="圆角矩形 7">
            <a:extLst>
              <a:ext uri="{FF2B5EF4-FFF2-40B4-BE49-F238E27FC236}">
                <a16:creationId xmlns:a16="http://schemas.microsoft.com/office/drawing/2014/main" id="{BCBE5DBB-D3F1-E74B-B622-6F5825CEB35D}"/>
              </a:ext>
            </a:extLst>
          </p:cNvPr>
          <p:cNvSpPr/>
          <p:nvPr/>
        </p:nvSpPr>
        <p:spPr>
          <a:xfrm>
            <a:off x="3773103" y="1960145"/>
            <a:ext cx="6381549" cy="600165"/>
          </a:xfrm>
          <a:prstGeom prst="roundRect">
            <a:avLst/>
          </a:prstGeom>
          <a:solidFill>
            <a:schemeClr val="bg1"/>
          </a:solidFill>
          <a:ln w="254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tx1"/>
                </a:solidFill>
              </a:rPr>
              <a:t>“Use </a:t>
            </a:r>
            <a:r>
              <a:rPr kumimoji="1" lang="en-US" altLang="zh-CN" sz="2000" dirty="0">
                <a:solidFill>
                  <a:srgbClr val="C00000"/>
                </a:solidFill>
              </a:rPr>
              <a:t>active voice</a:t>
            </a:r>
            <a:r>
              <a:rPr kumimoji="1" lang="en-US" altLang="zh-CN" sz="2000" dirty="0">
                <a:solidFill>
                  <a:schemeClr val="tx1"/>
                </a:solidFill>
              </a:rPr>
              <a:t> by default research shows readers comprehend it more quickly than passive voice…”</a:t>
            </a:r>
            <a:endParaRPr kumimoji="1" lang="zh-CN" altLang="en-US" sz="2000" dirty="0">
              <a:solidFill>
                <a:schemeClr val="tx1"/>
              </a:solidFill>
            </a:endParaRPr>
          </a:p>
        </p:txBody>
      </p:sp>
      <p:pic>
        <p:nvPicPr>
          <p:cNvPr id="17" name="图片 16">
            <a:extLst>
              <a:ext uri="{FF2B5EF4-FFF2-40B4-BE49-F238E27FC236}">
                <a16:creationId xmlns:a16="http://schemas.microsoft.com/office/drawing/2014/main" id="{DF01A786-9D00-1B42-AC4E-D8574A6C3EE8}"/>
              </a:ext>
            </a:extLst>
          </p:cNvPr>
          <p:cNvPicPr>
            <a:picLocks noChangeAspect="1"/>
          </p:cNvPicPr>
          <p:nvPr/>
        </p:nvPicPr>
        <p:blipFill>
          <a:blip r:embed="rId3"/>
          <a:stretch>
            <a:fillRect/>
          </a:stretch>
        </p:blipFill>
        <p:spPr>
          <a:xfrm>
            <a:off x="478161" y="5244753"/>
            <a:ext cx="469766" cy="484920"/>
          </a:xfrm>
          <a:prstGeom prst="rect">
            <a:avLst/>
          </a:prstGeom>
        </p:spPr>
      </p:pic>
      <p:pic>
        <p:nvPicPr>
          <p:cNvPr id="18" name="图片 17">
            <a:extLst>
              <a:ext uri="{FF2B5EF4-FFF2-40B4-BE49-F238E27FC236}">
                <a16:creationId xmlns:a16="http://schemas.microsoft.com/office/drawing/2014/main" id="{6E3A52FD-58DE-9440-B3AC-3F6602490853}"/>
              </a:ext>
            </a:extLst>
          </p:cNvPr>
          <p:cNvPicPr>
            <a:picLocks noChangeAspect="1"/>
          </p:cNvPicPr>
          <p:nvPr/>
        </p:nvPicPr>
        <p:blipFill>
          <a:blip r:embed="rId4"/>
          <a:stretch>
            <a:fillRect/>
          </a:stretch>
        </p:blipFill>
        <p:spPr>
          <a:xfrm>
            <a:off x="478161" y="4690444"/>
            <a:ext cx="488518" cy="492365"/>
          </a:xfrm>
          <a:prstGeom prst="rect">
            <a:avLst/>
          </a:prstGeom>
        </p:spPr>
      </p:pic>
      <p:sp>
        <p:nvSpPr>
          <p:cNvPr id="10" name="圆角矩形 9">
            <a:extLst>
              <a:ext uri="{FF2B5EF4-FFF2-40B4-BE49-F238E27FC236}">
                <a16:creationId xmlns:a16="http://schemas.microsoft.com/office/drawing/2014/main" id="{5E6C4656-3CB7-0D4F-A347-74712773D83E}"/>
              </a:ext>
            </a:extLst>
          </p:cNvPr>
          <p:cNvSpPr/>
          <p:nvPr/>
        </p:nvSpPr>
        <p:spPr>
          <a:xfrm>
            <a:off x="6712772" y="4410636"/>
            <a:ext cx="3302597" cy="419548"/>
          </a:xfrm>
          <a:prstGeom prst="round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12">
            <a:extLst>
              <a:ext uri="{FF2B5EF4-FFF2-40B4-BE49-F238E27FC236}">
                <a16:creationId xmlns:a16="http://schemas.microsoft.com/office/drawing/2014/main" id="{81FCEC6A-9229-5746-A2A8-65768F23B594}"/>
              </a:ext>
            </a:extLst>
          </p:cNvPr>
          <p:cNvSpPr txBox="1"/>
          <p:nvPr/>
        </p:nvSpPr>
        <p:spPr>
          <a:xfrm>
            <a:off x="7160029" y="3939756"/>
            <a:ext cx="2244436" cy="461665"/>
          </a:xfrm>
          <a:prstGeom prst="rect">
            <a:avLst/>
          </a:prstGeom>
          <a:noFill/>
        </p:spPr>
        <p:txBody>
          <a:bodyPr wrap="square" rtlCol="0">
            <a:spAutoFit/>
          </a:bodyPr>
          <a:lstStyle/>
          <a:p>
            <a:r>
              <a:rPr kumimoji="1" lang="en-US" altLang="zh-CN" sz="2400" dirty="0">
                <a:solidFill>
                  <a:srgbClr val="C00000"/>
                </a:solidFill>
              </a:rPr>
              <a:t>Stress position</a:t>
            </a:r>
            <a:endParaRPr kumimoji="1" lang="zh-CN" altLang="en-US" sz="2400" dirty="0">
              <a:solidFill>
                <a:srgbClr val="C00000"/>
              </a:solidFill>
            </a:endParaRPr>
          </a:p>
        </p:txBody>
      </p:sp>
      <p:sp>
        <p:nvSpPr>
          <p:cNvPr id="19" name="文本框 18">
            <a:extLst>
              <a:ext uri="{FF2B5EF4-FFF2-40B4-BE49-F238E27FC236}">
                <a16:creationId xmlns:a16="http://schemas.microsoft.com/office/drawing/2014/main" id="{60E316A8-EA28-6F48-A0E8-B921597426CC}"/>
              </a:ext>
            </a:extLst>
          </p:cNvPr>
          <p:cNvSpPr txBox="1"/>
          <p:nvPr/>
        </p:nvSpPr>
        <p:spPr>
          <a:xfrm>
            <a:off x="1602778" y="1426143"/>
            <a:ext cx="4009579" cy="461665"/>
          </a:xfrm>
          <a:prstGeom prst="rect">
            <a:avLst/>
          </a:prstGeom>
          <a:noFill/>
        </p:spPr>
        <p:txBody>
          <a:bodyPr wrap="square" rtlCol="0">
            <a:spAutoFit/>
          </a:bodyPr>
          <a:lstStyle/>
          <a:p>
            <a:r>
              <a:rPr kumimoji="1" lang="en-US" altLang="zh-CN" sz="2400" b="1" dirty="0">
                <a:solidFill>
                  <a:srgbClr val="C00000"/>
                </a:solidFill>
              </a:rPr>
              <a:t>       75%              25%</a:t>
            </a:r>
            <a:endParaRPr kumimoji="1" lang="zh-CN" altLang="en-US" sz="2400" b="1" dirty="0">
              <a:solidFill>
                <a:srgbClr val="C00000"/>
              </a:solidFill>
            </a:endParaRPr>
          </a:p>
        </p:txBody>
      </p:sp>
    </p:spTree>
    <p:extLst>
      <p:ext uri="{BB962C8B-B14F-4D97-AF65-F5344CB8AC3E}">
        <p14:creationId xmlns:p14="http://schemas.microsoft.com/office/powerpoint/2010/main" val="2347338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p:bldP spid="1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节省读者的能量</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735330" y="1607821"/>
            <a:ext cx="10721339" cy="3394709"/>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992498" y="1785144"/>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229280" y="2343859"/>
            <a:ext cx="9564450" cy="2274597"/>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增强论述的清晰度</a:t>
            </a:r>
            <a:endParaRPr lang="en-US" altLang="zh-CN" sz="28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避免认知偏差</a:t>
            </a:r>
            <a:endParaRPr lang="en-US" altLang="zh-CN" sz="28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满足读者的期望：用逻辑流引导你的读者</a:t>
            </a:r>
            <a:endParaRPr lang="en-US" altLang="zh-CN" sz="28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800" dirty="0">
                <a:solidFill>
                  <a:schemeClr val="tx1">
                    <a:lumMod val="75000"/>
                    <a:lumOff val="25000"/>
                  </a:schemeClr>
                </a:solidFill>
              </a:rPr>
              <a:t>采用合适的语态</a:t>
            </a: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202841" y="475781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9582590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让你的文章读起来简单！</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388533" y="934149"/>
            <a:ext cx="5103501" cy="499511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6577794" y="1134464"/>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238207" y="565453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1" name="文本框 10">
            <a:extLst>
              <a:ext uri="{FF2B5EF4-FFF2-40B4-BE49-F238E27FC236}">
                <a16:creationId xmlns:a16="http://schemas.microsoft.com/office/drawing/2014/main" id="{1EB717CA-8233-9F48-94B3-3CA4FE36E602}"/>
              </a:ext>
            </a:extLst>
          </p:cNvPr>
          <p:cNvSpPr txBox="1"/>
          <p:nvPr/>
        </p:nvSpPr>
        <p:spPr>
          <a:xfrm>
            <a:off x="6869436" y="2269863"/>
            <a:ext cx="4141695" cy="1815882"/>
          </a:xfrm>
          <a:prstGeom prst="rect">
            <a:avLst/>
          </a:prstGeom>
          <a:noFill/>
        </p:spPr>
        <p:txBody>
          <a:bodyPr wrap="square" rtlCol="0">
            <a:spAutoFit/>
          </a:bodyPr>
          <a:lstStyle/>
          <a:p>
            <a:pPr algn="just"/>
            <a:r>
              <a:rPr kumimoji="1" lang="en-US" altLang="zh-CN" sz="2800" dirty="0"/>
              <a:t>“The</a:t>
            </a:r>
            <a:r>
              <a:rPr kumimoji="1" lang="zh-CN" altLang="en-US" sz="2800" dirty="0"/>
              <a:t> </a:t>
            </a:r>
            <a:r>
              <a:rPr kumimoji="1" lang="en-US" altLang="zh-CN" sz="2800" dirty="0"/>
              <a:t>definition of genius is taking the complex and making it simple.”</a:t>
            </a:r>
          </a:p>
          <a:p>
            <a:pPr algn="r"/>
            <a:r>
              <a:rPr kumimoji="1" lang="en-US" altLang="zh-CN" sz="2800" dirty="0"/>
              <a:t>- Albert Einstein</a:t>
            </a:r>
            <a:endParaRPr kumimoji="1" lang="zh-CN" altLang="en-US" sz="2800" dirty="0"/>
          </a:p>
        </p:txBody>
      </p:sp>
      <p:pic>
        <p:nvPicPr>
          <p:cNvPr id="15" name="图片 14">
            <a:extLst>
              <a:ext uri="{FF2B5EF4-FFF2-40B4-BE49-F238E27FC236}">
                <a16:creationId xmlns:a16="http://schemas.microsoft.com/office/drawing/2014/main" id="{F7F940C9-F141-CC4D-A3E1-EE77B90331E3}"/>
              </a:ext>
            </a:extLst>
          </p:cNvPr>
          <p:cNvPicPr>
            <a:picLocks noChangeAspect="1"/>
          </p:cNvPicPr>
          <p:nvPr/>
        </p:nvPicPr>
        <p:blipFill>
          <a:blip r:embed="rId3"/>
          <a:stretch>
            <a:fillRect/>
          </a:stretch>
        </p:blipFill>
        <p:spPr>
          <a:xfrm>
            <a:off x="1075351" y="870912"/>
            <a:ext cx="4059574" cy="5116175"/>
          </a:xfrm>
          <a:prstGeom prst="rect">
            <a:avLst/>
          </a:prstGeom>
        </p:spPr>
      </p:pic>
    </p:spTree>
    <p:extLst>
      <p:ext uri="{BB962C8B-B14F-4D97-AF65-F5344CB8AC3E}">
        <p14:creationId xmlns:p14="http://schemas.microsoft.com/office/powerpoint/2010/main" val="15721043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0AF3A52E-1C28-4C8F-93D7-496FDF3881E8}"/>
              </a:ext>
            </a:extLst>
          </p:cNvPr>
          <p:cNvCxnSpPr>
            <a:cxnSpLocks/>
          </p:cNvCxnSpPr>
          <p:nvPr/>
        </p:nvCxnSpPr>
        <p:spPr>
          <a:xfrm>
            <a:off x="453597" y="3666694"/>
            <a:ext cx="10750100" cy="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3" name="直接连接符 2">
            <a:extLst>
              <a:ext uri="{FF2B5EF4-FFF2-40B4-BE49-F238E27FC236}">
                <a16:creationId xmlns:a16="http://schemas.microsoft.com/office/drawing/2014/main" id="{B227C082-BAC6-49F2-8F4F-1B1DCE6D7779}"/>
              </a:ext>
            </a:extLst>
          </p:cNvPr>
          <p:cNvCxnSpPr/>
          <p:nvPr/>
        </p:nvCxnSpPr>
        <p:spPr>
          <a:xfrm>
            <a:off x="309625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1F52E09B-0E48-4156-8D7B-1FF61287BA8D}"/>
              </a:ext>
            </a:extLst>
          </p:cNvPr>
          <p:cNvCxnSpPr/>
          <p:nvPr/>
        </p:nvCxnSpPr>
        <p:spPr>
          <a:xfrm>
            <a:off x="604187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 name="iśļíḓé">
            <a:extLst>
              <a:ext uri="{FF2B5EF4-FFF2-40B4-BE49-F238E27FC236}">
                <a16:creationId xmlns:a16="http://schemas.microsoft.com/office/drawing/2014/main" id="{37EA0344-E687-42D0-885D-DE6E4BCD8B02}"/>
              </a:ext>
            </a:extLst>
          </p:cNvPr>
          <p:cNvSpPr txBox="1"/>
          <p:nvPr/>
        </p:nvSpPr>
        <p:spPr>
          <a:xfrm>
            <a:off x="973612" y="1470876"/>
            <a:ext cx="1452962" cy="864121"/>
          </a:xfrm>
          <a:prstGeom prst="rect">
            <a:avLst/>
          </a:prstGeom>
          <a:noFill/>
        </p:spPr>
        <p:txBody>
          <a:bodyPr wrap="square" lIns="91440" tIns="45720" rIns="91440" bIns="45720">
            <a:noAutofit/>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bg1">
                    <a:lumMod val="50000"/>
                  </a:schemeClr>
                </a:solidFill>
                <a:latin typeface="+mn-ea"/>
              </a:rPr>
              <a:t>01</a:t>
            </a:r>
          </a:p>
        </p:txBody>
      </p:sp>
      <p:sp>
        <p:nvSpPr>
          <p:cNvPr id="6" name="ïṩľîḓé">
            <a:extLst>
              <a:ext uri="{FF2B5EF4-FFF2-40B4-BE49-F238E27FC236}">
                <a16:creationId xmlns:a16="http://schemas.microsoft.com/office/drawing/2014/main" id="{01A3DDDD-ECB1-4BDA-AB58-56740826B3BB}"/>
              </a:ext>
            </a:extLst>
          </p:cNvPr>
          <p:cNvSpPr txBox="1"/>
          <p:nvPr/>
        </p:nvSpPr>
        <p:spPr>
          <a:xfrm>
            <a:off x="3869307" y="1489373"/>
            <a:ext cx="1452962" cy="864121"/>
          </a:xfrm>
          <a:prstGeom prst="rect">
            <a:avLst/>
          </a:prstGeom>
          <a:noFill/>
        </p:spPr>
        <p:txBody>
          <a:bodyPr wrap="square" lIns="91440" tIns="45720" rIns="91440" bIns="45720">
            <a:noAutofit/>
          </a:bodyPr>
          <a:lstStyle/>
          <a:p>
            <a:pPr algn="ctr"/>
            <a:r>
              <a:rPr lang="en-US" sz="5400" b="1" dirty="0">
                <a:solidFill>
                  <a:schemeClr val="bg1">
                    <a:lumMod val="50000"/>
                  </a:schemeClr>
                </a:solidFill>
                <a:latin typeface="+mn-ea"/>
              </a:rPr>
              <a:t>02</a:t>
            </a:r>
          </a:p>
        </p:txBody>
      </p:sp>
      <p:sp>
        <p:nvSpPr>
          <p:cNvPr id="7" name="îṩľiḑé">
            <a:extLst>
              <a:ext uri="{FF2B5EF4-FFF2-40B4-BE49-F238E27FC236}">
                <a16:creationId xmlns:a16="http://schemas.microsoft.com/office/drawing/2014/main" id="{9A628463-232C-4699-98D5-30F7C5CF0BB0}"/>
              </a:ext>
            </a:extLst>
          </p:cNvPr>
          <p:cNvSpPr txBox="1"/>
          <p:nvPr/>
        </p:nvSpPr>
        <p:spPr>
          <a:xfrm>
            <a:off x="6782418"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rgbClr val="C00000"/>
                </a:solidFill>
                <a:latin typeface="+mn-ea"/>
              </a:rPr>
              <a:t>03</a:t>
            </a:r>
          </a:p>
        </p:txBody>
      </p:sp>
      <p:sp>
        <p:nvSpPr>
          <p:cNvPr id="8" name="îṩľiďé">
            <a:extLst>
              <a:ext uri="{FF2B5EF4-FFF2-40B4-BE49-F238E27FC236}">
                <a16:creationId xmlns:a16="http://schemas.microsoft.com/office/drawing/2014/main" id="{683E1A7A-C148-4DB1-876E-8DA97DE958DF}"/>
              </a:ext>
            </a:extLst>
          </p:cNvPr>
          <p:cNvSpPr txBox="1"/>
          <p:nvPr/>
        </p:nvSpPr>
        <p:spPr>
          <a:xfrm>
            <a:off x="973612"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05</a:t>
            </a:r>
            <a:endParaRPr lang="en-US" sz="5400" b="1" dirty="0">
              <a:solidFill>
                <a:schemeClr val="bg1">
                  <a:lumMod val="50000"/>
                </a:schemeClr>
              </a:solidFill>
              <a:latin typeface="+mn-ea"/>
            </a:endParaRPr>
          </a:p>
        </p:txBody>
      </p:sp>
      <p:sp>
        <p:nvSpPr>
          <p:cNvPr id="9" name="îŝḻîḓê">
            <a:extLst>
              <a:ext uri="{FF2B5EF4-FFF2-40B4-BE49-F238E27FC236}">
                <a16:creationId xmlns:a16="http://schemas.microsoft.com/office/drawing/2014/main" id="{C86A78EE-8DBA-4A5C-8FC9-822C6C66A99F}"/>
              </a:ext>
            </a:extLst>
          </p:cNvPr>
          <p:cNvSpPr txBox="1"/>
          <p:nvPr/>
        </p:nvSpPr>
        <p:spPr>
          <a:xfrm>
            <a:off x="3869307" y="3941899"/>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altLang="zh-CN" b="1" dirty="0">
                <a:solidFill>
                  <a:schemeClr val="bg1">
                    <a:lumMod val="50000"/>
                  </a:schemeClr>
                </a:solidFill>
                <a:latin typeface="+mn-ea"/>
              </a:rPr>
              <a:t>06</a:t>
            </a:r>
            <a:endParaRPr lang="en-US" b="1" dirty="0">
              <a:solidFill>
                <a:schemeClr val="bg1">
                  <a:lumMod val="50000"/>
                </a:schemeClr>
              </a:solidFill>
              <a:latin typeface="+mn-ea"/>
            </a:endParaRPr>
          </a:p>
        </p:txBody>
      </p:sp>
      <p:sp>
        <p:nvSpPr>
          <p:cNvPr id="10" name="iṣļïḑe">
            <a:extLst>
              <a:ext uri="{FF2B5EF4-FFF2-40B4-BE49-F238E27FC236}">
                <a16:creationId xmlns:a16="http://schemas.microsoft.com/office/drawing/2014/main" id="{C886699F-0052-4DC9-A5A4-7EF49D7F669A}"/>
              </a:ext>
            </a:extLst>
          </p:cNvPr>
          <p:cNvSpPr txBox="1"/>
          <p:nvPr/>
        </p:nvSpPr>
        <p:spPr>
          <a:xfrm>
            <a:off x="678241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07</a:t>
            </a:r>
            <a:endParaRPr lang="en-US" sz="5400" b="1" dirty="0">
              <a:solidFill>
                <a:schemeClr val="bg1">
                  <a:lumMod val="50000"/>
                </a:schemeClr>
              </a:solidFill>
              <a:latin typeface="+mn-ea"/>
            </a:endParaRPr>
          </a:p>
        </p:txBody>
      </p:sp>
      <p:sp>
        <p:nvSpPr>
          <p:cNvPr id="11" name="矩形 10">
            <a:extLst>
              <a:ext uri="{FF2B5EF4-FFF2-40B4-BE49-F238E27FC236}">
                <a16:creationId xmlns:a16="http://schemas.microsoft.com/office/drawing/2014/main" id="{95BBB88B-591E-4746-8E81-7295960227D7}"/>
              </a:ext>
            </a:extLst>
          </p:cNvPr>
          <p:cNvSpPr/>
          <p:nvPr/>
        </p:nvSpPr>
        <p:spPr>
          <a:xfrm>
            <a:off x="530541" y="2527369"/>
            <a:ext cx="2339102"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结构的逻辑性</a:t>
            </a:r>
          </a:p>
        </p:txBody>
      </p:sp>
      <p:sp>
        <p:nvSpPr>
          <p:cNvPr id="12" name="矩形 11">
            <a:extLst>
              <a:ext uri="{FF2B5EF4-FFF2-40B4-BE49-F238E27FC236}">
                <a16:creationId xmlns:a16="http://schemas.microsoft.com/office/drawing/2014/main" id="{6271F6B7-3E76-4E4B-8089-2D69784945DF}"/>
              </a:ext>
            </a:extLst>
          </p:cNvPr>
          <p:cNvSpPr/>
          <p:nvPr/>
        </p:nvSpPr>
        <p:spPr>
          <a:xfrm>
            <a:off x="698054" y="4612361"/>
            <a:ext cx="2004075" cy="1154355"/>
          </a:xfrm>
          <a:prstGeom prst="rect">
            <a:avLst/>
          </a:prstGeom>
        </p:spPr>
        <p:txBody>
          <a:bodyPr wrap="none">
            <a:spAutoFit/>
          </a:bodyPr>
          <a:lstStyle/>
          <a:p>
            <a:pPr algn="ctr">
              <a:lnSpc>
                <a:spcPct val="130000"/>
              </a:lnSpc>
            </a:pPr>
            <a:r>
              <a:rPr lang="en-US" altLang="zh-CN" sz="2800" b="1" dirty="0">
                <a:solidFill>
                  <a:schemeClr val="bg1">
                    <a:lumMod val="50000"/>
                  </a:schemeClr>
                </a:solidFill>
              </a:rPr>
              <a:t>Abstract</a:t>
            </a:r>
            <a:r>
              <a:rPr lang="zh-CN" altLang="en-US" sz="2800" b="1" dirty="0">
                <a:solidFill>
                  <a:schemeClr val="bg1">
                    <a:lumMod val="50000"/>
                  </a:schemeClr>
                </a:solidFill>
              </a:rPr>
              <a:t> </a:t>
            </a:r>
            <a:r>
              <a:rPr lang="en-US" altLang="zh-CN" sz="2800" b="1" dirty="0">
                <a:solidFill>
                  <a:schemeClr val="bg1">
                    <a:lumMod val="50000"/>
                  </a:schemeClr>
                </a:solidFill>
              </a:rPr>
              <a:t>&amp;</a:t>
            </a:r>
          </a:p>
          <a:p>
            <a:pPr algn="ctr">
              <a:lnSpc>
                <a:spcPct val="130000"/>
              </a:lnSpc>
            </a:pPr>
            <a:r>
              <a:rPr lang="en-US" altLang="zh-CN" sz="2800" b="1" dirty="0">
                <a:solidFill>
                  <a:schemeClr val="bg1">
                    <a:lumMod val="50000"/>
                  </a:schemeClr>
                </a:solidFill>
              </a:rPr>
              <a:t>Keywords</a:t>
            </a:r>
            <a:endParaRPr lang="zh-CN" altLang="en-US" sz="2800" b="1" dirty="0">
              <a:solidFill>
                <a:schemeClr val="bg1">
                  <a:lumMod val="50000"/>
                </a:schemeClr>
              </a:solidFill>
            </a:endParaRPr>
          </a:p>
        </p:txBody>
      </p:sp>
      <p:sp>
        <p:nvSpPr>
          <p:cNvPr id="13" name="矩形 12">
            <a:extLst>
              <a:ext uri="{FF2B5EF4-FFF2-40B4-BE49-F238E27FC236}">
                <a16:creationId xmlns:a16="http://schemas.microsoft.com/office/drawing/2014/main" id="{E720D61E-50C5-43E5-95FB-2B315EBACFB1}"/>
              </a:ext>
            </a:extLst>
          </p:cNvPr>
          <p:cNvSpPr/>
          <p:nvPr/>
        </p:nvSpPr>
        <p:spPr>
          <a:xfrm>
            <a:off x="3427035" y="2527369"/>
            <a:ext cx="2339102"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语句的逻辑性</a:t>
            </a:r>
          </a:p>
        </p:txBody>
      </p:sp>
      <p:sp>
        <p:nvSpPr>
          <p:cNvPr id="14" name="矩形 13">
            <a:extLst>
              <a:ext uri="{FF2B5EF4-FFF2-40B4-BE49-F238E27FC236}">
                <a16:creationId xmlns:a16="http://schemas.microsoft.com/office/drawing/2014/main" id="{1637923F-2738-4AAD-9837-60FBE2061A22}"/>
              </a:ext>
            </a:extLst>
          </p:cNvPr>
          <p:cNvSpPr/>
          <p:nvPr/>
        </p:nvSpPr>
        <p:spPr>
          <a:xfrm>
            <a:off x="6340145" y="2527369"/>
            <a:ext cx="2339102" cy="597151"/>
          </a:xfrm>
          <a:prstGeom prst="rect">
            <a:avLst/>
          </a:prstGeom>
        </p:spPr>
        <p:txBody>
          <a:bodyPr wrap="none">
            <a:spAutoFit/>
          </a:bodyPr>
          <a:lstStyle/>
          <a:p>
            <a:pPr algn="ctr">
              <a:lnSpc>
                <a:spcPct val="130000"/>
              </a:lnSpc>
            </a:pPr>
            <a:r>
              <a:rPr lang="zh-CN" altLang="en-US" sz="2800" b="1" dirty="0">
                <a:solidFill>
                  <a:srgbClr val="C00000"/>
                </a:solidFill>
              </a:rPr>
              <a:t>论证的逻辑性</a:t>
            </a:r>
          </a:p>
        </p:txBody>
      </p:sp>
      <p:sp>
        <p:nvSpPr>
          <p:cNvPr id="15" name="矩形 14">
            <a:extLst>
              <a:ext uri="{FF2B5EF4-FFF2-40B4-BE49-F238E27FC236}">
                <a16:creationId xmlns:a16="http://schemas.microsoft.com/office/drawing/2014/main" id="{367CC102-2238-465C-9544-06868EE8CB02}"/>
              </a:ext>
            </a:extLst>
          </p:cNvPr>
          <p:cNvSpPr/>
          <p:nvPr/>
        </p:nvSpPr>
        <p:spPr>
          <a:xfrm>
            <a:off x="3454300" y="4897434"/>
            <a:ext cx="2281395"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Introduction</a:t>
            </a:r>
            <a:endParaRPr lang="zh-CN" altLang="en-US" sz="2800" b="1" dirty="0">
              <a:solidFill>
                <a:schemeClr val="bg1">
                  <a:lumMod val="50000"/>
                </a:schemeClr>
              </a:solidFill>
            </a:endParaRPr>
          </a:p>
        </p:txBody>
      </p:sp>
      <p:sp>
        <p:nvSpPr>
          <p:cNvPr id="16" name="矩形 15">
            <a:extLst>
              <a:ext uri="{FF2B5EF4-FFF2-40B4-BE49-F238E27FC236}">
                <a16:creationId xmlns:a16="http://schemas.microsoft.com/office/drawing/2014/main" id="{4A559D4B-B2C0-44B7-BC13-BB54D1EFAD25}"/>
              </a:ext>
            </a:extLst>
          </p:cNvPr>
          <p:cNvSpPr/>
          <p:nvPr/>
        </p:nvSpPr>
        <p:spPr>
          <a:xfrm>
            <a:off x="6307294" y="4897434"/>
            <a:ext cx="2403222"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Main</a:t>
            </a:r>
            <a:r>
              <a:rPr lang="zh-CN" altLang="en-US" sz="2800" b="1" dirty="0">
                <a:solidFill>
                  <a:schemeClr val="bg1">
                    <a:lumMod val="50000"/>
                  </a:schemeClr>
                </a:solidFill>
              </a:rPr>
              <a:t> </a:t>
            </a:r>
            <a:r>
              <a:rPr lang="en-US" altLang="zh-CN" sz="2800" b="1" dirty="0">
                <a:solidFill>
                  <a:schemeClr val="bg1">
                    <a:lumMod val="50000"/>
                  </a:schemeClr>
                </a:solidFill>
              </a:rPr>
              <a:t>Results</a:t>
            </a:r>
            <a:endParaRPr lang="zh-CN" altLang="en-US" sz="2800" b="1" dirty="0">
              <a:solidFill>
                <a:schemeClr val="bg1">
                  <a:lumMod val="50000"/>
                </a:schemeClr>
              </a:solidFill>
            </a:endParaRPr>
          </a:p>
        </p:txBody>
      </p:sp>
      <p:pic>
        <p:nvPicPr>
          <p:cNvPr id="18" name="图片 17">
            <a:extLst>
              <a:ext uri="{FF2B5EF4-FFF2-40B4-BE49-F238E27FC236}">
                <a16:creationId xmlns:a16="http://schemas.microsoft.com/office/drawing/2014/main" id="{32036FC8-892B-40D2-9C2F-79D21C1F941F}"/>
              </a:ext>
            </a:extLst>
          </p:cNvPr>
          <p:cNvPicPr>
            <a:picLocks noChangeAspect="1"/>
          </p:cNvPicPr>
          <p:nvPr/>
        </p:nvPicPr>
        <p:blipFill>
          <a:blip r:embed="rId2"/>
          <a:stretch>
            <a:fillRect/>
          </a:stretch>
        </p:blipFill>
        <p:spPr>
          <a:xfrm>
            <a:off x="4962525" y="-25400"/>
            <a:ext cx="2266950" cy="890247"/>
          </a:xfrm>
          <a:prstGeom prst="rect">
            <a:avLst/>
          </a:prstGeom>
          <a:effectLst>
            <a:outerShdw blurRad="50800" dist="38100" dir="2700000" algn="tl" rotWithShape="0">
              <a:prstClr val="black">
                <a:alpha val="40000"/>
              </a:prstClr>
            </a:outerShdw>
          </a:effectLst>
        </p:spPr>
      </p:pic>
      <p:pic>
        <p:nvPicPr>
          <p:cNvPr id="19" name="图片 18">
            <a:extLst>
              <a:ext uri="{FF2B5EF4-FFF2-40B4-BE49-F238E27FC236}">
                <a16:creationId xmlns:a16="http://schemas.microsoft.com/office/drawing/2014/main" id="{231F7276-3350-4F69-9B32-F318C6B8B13C}"/>
              </a:ext>
            </a:extLst>
          </p:cNvPr>
          <p:cNvPicPr>
            <a:picLocks noChangeAspect="1"/>
          </p:cNvPicPr>
          <p:nvPr/>
        </p:nvPicPr>
        <p:blipFill rotWithShape="1">
          <a:blip r:embed="rId3" cstate="print"/>
          <a:srcRect r="1346"/>
          <a:stretch/>
        </p:blipFill>
        <p:spPr>
          <a:xfrm>
            <a:off x="516" y="6041797"/>
            <a:ext cx="12166903" cy="411617"/>
          </a:xfrm>
          <a:prstGeom prst="rect">
            <a:avLst/>
          </a:prstGeom>
        </p:spPr>
      </p:pic>
      <p:sp>
        <p:nvSpPr>
          <p:cNvPr id="20" name="矩形 19">
            <a:extLst>
              <a:ext uri="{FF2B5EF4-FFF2-40B4-BE49-F238E27FC236}">
                <a16:creationId xmlns:a16="http://schemas.microsoft.com/office/drawing/2014/main" id="{D696D7A9-CBB5-42E1-958F-843D2256B6E7}"/>
              </a:ext>
            </a:extLst>
          </p:cNvPr>
          <p:cNvSpPr/>
          <p:nvPr/>
        </p:nvSpPr>
        <p:spPr>
          <a:xfrm>
            <a:off x="7028096" y="1246592"/>
            <a:ext cx="900000" cy="9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3">
            <a:extLst>
              <a:ext uri="{FF2B5EF4-FFF2-40B4-BE49-F238E27FC236}">
                <a16:creationId xmlns:a16="http://schemas.microsoft.com/office/drawing/2014/main" id="{49CE2611-407D-3641-8728-4D467C7A9FF4}"/>
              </a:ext>
            </a:extLst>
          </p:cNvPr>
          <p:cNvCxnSpPr/>
          <p:nvPr/>
        </p:nvCxnSpPr>
        <p:spPr>
          <a:xfrm>
            <a:off x="891432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2" name="îṩľiḑé">
            <a:extLst>
              <a:ext uri="{FF2B5EF4-FFF2-40B4-BE49-F238E27FC236}">
                <a16:creationId xmlns:a16="http://schemas.microsoft.com/office/drawing/2014/main" id="{9ADAD37E-49DA-004D-934F-4903D9ECCA24}"/>
              </a:ext>
            </a:extLst>
          </p:cNvPr>
          <p:cNvSpPr txBox="1"/>
          <p:nvPr/>
        </p:nvSpPr>
        <p:spPr>
          <a:xfrm>
            <a:off x="9599808"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bg1">
                    <a:lumMod val="50000"/>
                  </a:schemeClr>
                </a:solidFill>
                <a:latin typeface="+mn-ea"/>
              </a:rPr>
              <a:t>0</a:t>
            </a:r>
            <a:r>
              <a:rPr lang="en-US" altLang="zh-CN" b="1" dirty="0">
                <a:solidFill>
                  <a:schemeClr val="bg1">
                    <a:lumMod val="50000"/>
                  </a:schemeClr>
                </a:solidFill>
                <a:latin typeface="+mn-ea"/>
              </a:rPr>
              <a:t>4</a:t>
            </a:r>
            <a:endParaRPr lang="en-US" b="1" dirty="0">
              <a:solidFill>
                <a:schemeClr val="bg1">
                  <a:lumMod val="50000"/>
                </a:schemeClr>
              </a:solidFill>
              <a:latin typeface="+mn-ea"/>
            </a:endParaRPr>
          </a:p>
        </p:txBody>
      </p:sp>
      <p:sp>
        <p:nvSpPr>
          <p:cNvPr id="23" name="iṣļïḑe">
            <a:extLst>
              <a:ext uri="{FF2B5EF4-FFF2-40B4-BE49-F238E27FC236}">
                <a16:creationId xmlns:a16="http://schemas.microsoft.com/office/drawing/2014/main" id="{60304C7A-CE81-EB4D-ACD3-28FF526ECCBB}"/>
              </a:ext>
            </a:extLst>
          </p:cNvPr>
          <p:cNvSpPr txBox="1"/>
          <p:nvPr/>
        </p:nvSpPr>
        <p:spPr>
          <a:xfrm>
            <a:off x="959980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08</a:t>
            </a:r>
            <a:endParaRPr lang="en-US" sz="5400" b="1" dirty="0">
              <a:solidFill>
                <a:schemeClr val="bg1">
                  <a:lumMod val="50000"/>
                </a:schemeClr>
              </a:solidFill>
              <a:latin typeface="+mn-ea"/>
            </a:endParaRPr>
          </a:p>
        </p:txBody>
      </p:sp>
      <p:sp>
        <p:nvSpPr>
          <p:cNvPr id="24" name="矩形 23">
            <a:extLst>
              <a:ext uri="{FF2B5EF4-FFF2-40B4-BE49-F238E27FC236}">
                <a16:creationId xmlns:a16="http://schemas.microsoft.com/office/drawing/2014/main" id="{E41BC06F-E5CB-4249-A154-494815E2111C}"/>
              </a:ext>
            </a:extLst>
          </p:cNvPr>
          <p:cNvSpPr/>
          <p:nvPr/>
        </p:nvSpPr>
        <p:spPr>
          <a:xfrm>
            <a:off x="9516607" y="2527369"/>
            <a:ext cx="1620957"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写作规范</a:t>
            </a:r>
          </a:p>
        </p:txBody>
      </p:sp>
      <p:sp>
        <p:nvSpPr>
          <p:cNvPr id="25" name="矩形 24">
            <a:extLst>
              <a:ext uri="{FF2B5EF4-FFF2-40B4-BE49-F238E27FC236}">
                <a16:creationId xmlns:a16="http://schemas.microsoft.com/office/drawing/2014/main" id="{9D98F6B2-2B78-C948-8721-5098BA870C49}"/>
              </a:ext>
            </a:extLst>
          </p:cNvPr>
          <p:cNvSpPr/>
          <p:nvPr/>
        </p:nvSpPr>
        <p:spPr>
          <a:xfrm>
            <a:off x="9255328" y="4897434"/>
            <a:ext cx="2141933"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Conclusion</a:t>
            </a:r>
            <a:endParaRPr lang="zh-CN" altLang="en-US" sz="2800" b="1" dirty="0">
              <a:solidFill>
                <a:schemeClr val="bg1">
                  <a:lumMod val="50000"/>
                </a:schemeClr>
              </a:solidFill>
            </a:endParaRPr>
          </a:p>
        </p:txBody>
      </p:sp>
    </p:spTree>
    <p:extLst>
      <p:ext uri="{BB962C8B-B14F-4D97-AF65-F5344CB8AC3E}">
        <p14:creationId xmlns:p14="http://schemas.microsoft.com/office/powerpoint/2010/main" val="29071238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论证的逻辑性</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83681" y="953793"/>
            <a:ext cx="11382004" cy="500594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838568" y="112130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371186" y="898264"/>
            <a:ext cx="10435446" cy="597151"/>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论证的逻辑性是思维方式的问题</a:t>
            </a:r>
            <a:endParaRPr lang="en-US" altLang="zh-CN" sz="2400" b="1" dirty="0">
              <a:solidFill>
                <a:schemeClr val="tx1">
                  <a:lumMod val="75000"/>
                  <a:lumOff val="25000"/>
                </a:schemeClr>
              </a:solidFill>
            </a:endParaRP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611857" y="574778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6" name="图片 5">
            <a:extLst>
              <a:ext uri="{FF2B5EF4-FFF2-40B4-BE49-F238E27FC236}">
                <a16:creationId xmlns:a16="http://schemas.microsoft.com/office/drawing/2014/main" id="{5A3F355F-9902-A64B-9A58-B49771072BCE}"/>
              </a:ext>
            </a:extLst>
          </p:cNvPr>
          <p:cNvPicPr>
            <a:picLocks noChangeAspect="1"/>
          </p:cNvPicPr>
          <p:nvPr/>
        </p:nvPicPr>
        <p:blipFill>
          <a:blip r:embed="rId2"/>
          <a:stretch>
            <a:fillRect/>
          </a:stretch>
        </p:blipFill>
        <p:spPr>
          <a:xfrm>
            <a:off x="7500247" y="1807063"/>
            <a:ext cx="3993276" cy="3993276"/>
          </a:xfrm>
          <a:prstGeom prst="rect">
            <a:avLst/>
          </a:prstGeom>
        </p:spPr>
      </p:pic>
      <p:sp>
        <p:nvSpPr>
          <p:cNvPr id="8" name="文本框 7">
            <a:extLst>
              <a:ext uri="{FF2B5EF4-FFF2-40B4-BE49-F238E27FC236}">
                <a16:creationId xmlns:a16="http://schemas.microsoft.com/office/drawing/2014/main" id="{964FD4E9-C173-C744-8E37-2E4F3617C88E}"/>
              </a:ext>
            </a:extLst>
          </p:cNvPr>
          <p:cNvSpPr txBox="1"/>
          <p:nvPr/>
        </p:nvSpPr>
        <p:spPr>
          <a:xfrm>
            <a:off x="758242" y="1807063"/>
            <a:ext cx="6239964" cy="830997"/>
          </a:xfrm>
          <a:prstGeom prst="rect">
            <a:avLst/>
          </a:prstGeom>
          <a:noFill/>
        </p:spPr>
        <p:txBody>
          <a:bodyPr wrap="square" rtlCol="0">
            <a:spAutoFit/>
          </a:bodyPr>
          <a:lstStyle/>
          <a:p>
            <a:r>
              <a:rPr kumimoji="1" lang="zh-CN" altLang="en-US" sz="2400" dirty="0"/>
              <a:t>论证萌猫是“猛男必养”的宠物：</a:t>
            </a:r>
            <a:endParaRPr kumimoji="1" lang="en-US" altLang="zh-CN" sz="2400" dirty="0"/>
          </a:p>
          <a:p>
            <a:pPr marL="342900" indent="-342900">
              <a:buFont typeface="Arial" panose="020B0604020202020204" pitchFamily="34" charset="0"/>
              <a:buChar char="•"/>
            </a:pPr>
            <a:r>
              <a:rPr kumimoji="1" lang="zh-CN" altLang="en-US" sz="2400" dirty="0"/>
              <a:t>“数据表明，养萌猫的</a:t>
            </a:r>
            <a:r>
              <a:rPr kumimoji="1" lang="en-US" altLang="zh-CN" sz="2400" dirty="0"/>
              <a:t>99.9%</a:t>
            </a:r>
            <a:r>
              <a:rPr kumimoji="1" lang="zh-CN" altLang="en-US" sz="2400" dirty="0"/>
              <a:t>都是猛男”</a:t>
            </a:r>
          </a:p>
        </p:txBody>
      </p:sp>
      <p:sp>
        <p:nvSpPr>
          <p:cNvPr id="10" name="圆角矩形 9">
            <a:extLst>
              <a:ext uri="{FF2B5EF4-FFF2-40B4-BE49-F238E27FC236}">
                <a16:creationId xmlns:a16="http://schemas.microsoft.com/office/drawing/2014/main" id="{CFD3F572-8311-334D-8BAA-A5D562C2F139}"/>
              </a:ext>
            </a:extLst>
          </p:cNvPr>
          <p:cNvSpPr/>
          <p:nvPr/>
        </p:nvSpPr>
        <p:spPr>
          <a:xfrm>
            <a:off x="1919677" y="2871026"/>
            <a:ext cx="3686478" cy="421389"/>
          </a:xfrm>
          <a:prstGeom prst="round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rPr>
              <a:t>这个论证对吗？</a:t>
            </a:r>
          </a:p>
        </p:txBody>
      </p:sp>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E6A159C2-D451-A24B-9DB6-E58D83B0357A}"/>
                  </a:ext>
                </a:extLst>
              </p:cNvPr>
              <p:cNvSpPr txBox="1"/>
              <p:nvPr/>
            </p:nvSpPr>
            <p:spPr>
              <a:xfrm>
                <a:off x="887745" y="3622885"/>
                <a:ext cx="5750341" cy="523220"/>
              </a:xfrm>
              <a:prstGeom prst="rect">
                <a:avLst/>
              </a:prstGeom>
              <a:noFill/>
            </p:spPr>
            <p:txBody>
              <a:bodyPr wrap="square" rtlCol="0">
                <a:spAutoFit/>
              </a:bodyPr>
              <a:lstStyle/>
              <a:p>
                <a:r>
                  <a:rPr kumimoji="1" lang="zh-CN" altLang="en-US" sz="2800" dirty="0"/>
                  <a:t>猛男 </a:t>
                </a:r>
                <a14:m>
                  <m:oMath xmlns:m="http://schemas.openxmlformats.org/officeDocument/2006/math">
                    <m:r>
                      <a:rPr kumimoji="1" lang="zh-CN" altLang="en-US" sz="2800" i="1" smtClean="0">
                        <a:latin typeface="Cambria Math" panose="02040503050406030204" pitchFamily="18" charset="0"/>
                      </a:rPr>
                      <m:t>⟹</m:t>
                    </m:r>
                  </m:oMath>
                </a14:m>
                <a:r>
                  <a:rPr kumimoji="1" lang="zh-CN" altLang="en-US" sz="2800" dirty="0"/>
                  <a:t>养萌猫</a:t>
                </a:r>
                <a:endParaRPr kumimoji="1" lang="en-US" altLang="zh-CN" sz="2800" dirty="0"/>
              </a:p>
            </p:txBody>
          </p:sp>
        </mc:Choice>
        <mc:Fallback xmlns="">
          <p:sp>
            <p:nvSpPr>
              <p:cNvPr id="17" name="文本框 16">
                <a:extLst>
                  <a:ext uri="{FF2B5EF4-FFF2-40B4-BE49-F238E27FC236}">
                    <a16:creationId xmlns:a16="http://schemas.microsoft.com/office/drawing/2014/main" id="{E6A159C2-D451-A24B-9DB6-E58D83B0357A}"/>
                  </a:ext>
                </a:extLst>
              </p:cNvPr>
              <p:cNvSpPr txBox="1">
                <a:spLocks noRot="1" noChangeAspect="1" noMove="1" noResize="1" noEditPoints="1" noAdjustHandles="1" noChangeArrowheads="1" noChangeShapeType="1" noTextEdit="1"/>
              </p:cNvSpPr>
              <p:nvPr/>
            </p:nvSpPr>
            <p:spPr>
              <a:xfrm>
                <a:off x="887745" y="3622885"/>
                <a:ext cx="5750341" cy="523220"/>
              </a:xfrm>
              <a:prstGeom prst="rect">
                <a:avLst/>
              </a:prstGeom>
              <a:blipFill>
                <a:blip r:embed="rId3"/>
                <a:stretch>
                  <a:fillRect l="-2208" t="-11905" b="-33333"/>
                </a:stretch>
              </a:blipFill>
            </p:spPr>
            <p:txBody>
              <a:bodyPr/>
              <a:lstStyle/>
              <a:p>
                <a:r>
                  <a:rPr lang="zh-CN" altLang="en-US">
                    <a:noFill/>
                  </a:rPr>
                  <a:t> </a:t>
                </a:r>
              </a:p>
            </p:txBody>
          </p:sp>
        </mc:Fallback>
      </mc:AlternateContent>
      <p:sp>
        <p:nvSpPr>
          <p:cNvPr id="18" name="右弧形箭头 17">
            <a:extLst>
              <a:ext uri="{FF2B5EF4-FFF2-40B4-BE49-F238E27FC236}">
                <a16:creationId xmlns:a16="http://schemas.microsoft.com/office/drawing/2014/main" id="{E8B8AB24-D9AA-1446-9C91-764A6E582B93}"/>
              </a:ext>
            </a:extLst>
          </p:cNvPr>
          <p:cNvSpPr/>
          <p:nvPr/>
        </p:nvSpPr>
        <p:spPr>
          <a:xfrm>
            <a:off x="319057" y="2113932"/>
            <a:ext cx="498188" cy="1820616"/>
          </a:xfrm>
          <a:prstGeom prst="curved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mc:AlternateContent xmlns:mc="http://schemas.openxmlformats.org/markup-compatibility/2006" xmlns:a14="http://schemas.microsoft.com/office/drawing/2010/main">
        <mc:Choice Requires="a14">
          <p:sp>
            <p:nvSpPr>
              <p:cNvPr id="19" name="文本框 18">
                <a:extLst>
                  <a:ext uri="{FF2B5EF4-FFF2-40B4-BE49-F238E27FC236}">
                    <a16:creationId xmlns:a16="http://schemas.microsoft.com/office/drawing/2014/main" id="{565EAA20-F579-A744-8DC8-BBE665E657D6}"/>
                  </a:ext>
                </a:extLst>
              </p:cNvPr>
              <p:cNvSpPr txBox="1"/>
              <p:nvPr/>
            </p:nvSpPr>
            <p:spPr>
              <a:xfrm>
                <a:off x="3762915" y="4193077"/>
                <a:ext cx="3039667" cy="523220"/>
              </a:xfrm>
              <a:prstGeom prst="rect">
                <a:avLst/>
              </a:prstGeom>
              <a:noFill/>
            </p:spPr>
            <p:txBody>
              <a:bodyPr wrap="square" rtlCol="0">
                <a:spAutoFit/>
              </a:bodyPr>
              <a:lstStyle/>
              <a:p>
                <a:r>
                  <a:rPr kumimoji="1" lang="zh-CN" altLang="en-US" sz="2800" dirty="0"/>
                  <a:t>养萌猫 </a:t>
                </a:r>
                <a14:m>
                  <m:oMath xmlns:m="http://schemas.openxmlformats.org/officeDocument/2006/math">
                    <m:r>
                      <a:rPr kumimoji="1" lang="zh-CN" altLang="en-US" sz="2800" i="1" smtClean="0">
                        <a:latin typeface="Cambria Math" panose="02040503050406030204" pitchFamily="18" charset="0"/>
                      </a:rPr>
                      <m:t>⟹</m:t>
                    </m:r>
                  </m:oMath>
                </a14:m>
                <a:r>
                  <a:rPr kumimoji="1" lang="zh-CN" altLang="en-US" sz="2800" dirty="0"/>
                  <a:t>猛男</a:t>
                </a:r>
                <a:endParaRPr kumimoji="1" lang="en-US" altLang="zh-CN" sz="2800" dirty="0"/>
              </a:p>
            </p:txBody>
          </p:sp>
        </mc:Choice>
        <mc:Fallback xmlns="">
          <p:sp>
            <p:nvSpPr>
              <p:cNvPr id="19" name="文本框 18">
                <a:extLst>
                  <a:ext uri="{FF2B5EF4-FFF2-40B4-BE49-F238E27FC236}">
                    <a16:creationId xmlns:a16="http://schemas.microsoft.com/office/drawing/2014/main" id="{565EAA20-F579-A744-8DC8-BBE665E657D6}"/>
                  </a:ext>
                </a:extLst>
              </p:cNvPr>
              <p:cNvSpPr txBox="1">
                <a:spLocks noRot="1" noChangeAspect="1" noMove="1" noResize="1" noEditPoints="1" noAdjustHandles="1" noChangeArrowheads="1" noChangeShapeType="1" noTextEdit="1"/>
              </p:cNvSpPr>
              <p:nvPr/>
            </p:nvSpPr>
            <p:spPr>
              <a:xfrm>
                <a:off x="3762915" y="4193077"/>
                <a:ext cx="3039667" cy="523220"/>
              </a:xfrm>
              <a:prstGeom prst="rect">
                <a:avLst/>
              </a:prstGeom>
              <a:blipFill>
                <a:blip r:embed="rId4"/>
                <a:stretch>
                  <a:fillRect l="-4167" t="-14286" b="-30952"/>
                </a:stretch>
              </a:blipFill>
            </p:spPr>
            <p:txBody>
              <a:bodyPr/>
              <a:lstStyle/>
              <a:p>
                <a:r>
                  <a:rPr lang="zh-CN" altLang="en-US">
                    <a:noFill/>
                  </a:rPr>
                  <a:t> </a:t>
                </a:r>
              </a:p>
            </p:txBody>
          </p:sp>
        </mc:Fallback>
      </mc:AlternateContent>
      <p:sp>
        <p:nvSpPr>
          <p:cNvPr id="20" name="左弧形箭头 19">
            <a:extLst>
              <a:ext uri="{FF2B5EF4-FFF2-40B4-BE49-F238E27FC236}">
                <a16:creationId xmlns:a16="http://schemas.microsoft.com/office/drawing/2014/main" id="{E047EEFC-BCDB-0E4F-8332-A5B4C558C269}"/>
              </a:ext>
            </a:extLst>
          </p:cNvPr>
          <p:cNvSpPr/>
          <p:nvPr/>
        </p:nvSpPr>
        <p:spPr>
          <a:xfrm>
            <a:off x="6433246" y="2469759"/>
            <a:ext cx="526473" cy="201357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Tree>
    <p:extLst>
      <p:ext uri="{BB962C8B-B14F-4D97-AF65-F5344CB8AC3E}">
        <p14:creationId xmlns:p14="http://schemas.microsoft.com/office/powerpoint/2010/main" val="4095627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animBg="1"/>
      <p:bldP spid="19" grpId="1"/>
      <p:bldP spid="20"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论证的逻辑性</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83681" y="953793"/>
            <a:ext cx="11382004" cy="500594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838568" y="112130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371186" y="898264"/>
            <a:ext cx="10435446" cy="597151"/>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论证的逻辑性是思维方式的问题</a:t>
            </a:r>
            <a:endParaRPr lang="en-US" altLang="zh-CN" sz="2400" b="1" dirty="0">
              <a:solidFill>
                <a:schemeClr val="tx1">
                  <a:lumMod val="75000"/>
                  <a:lumOff val="25000"/>
                </a:schemeClr>
              </a:solidFill>
            </a:endParaRPr>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611857" y="574778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F765BABC-3C75-8549-91AA-92403E484316}"/>
                  </a:ext>
                </a:extLst>
              </p:cNvPr>
              <p:cNvSpPr txBox="1"/>
              <p:nvPr/>
            </p:nvSpPr>
            <p:spPr>
              <a:xfrm>
                <a:off x="903028" y="1675050"/>
                <a:ext cx="4971299" cy="3409972"/>
              </a:xfrm>
              <a:prstGeom prst="rect">
                <a:avLst/>
              </a:prstGeom>
              <a:noFill/>
            </p:spPr>
            <p:txBody>
              <a:bodyPr wrap="square" rtlCol="0">
                <a:spAutoFit/>
              </a:bodyPr>
              <a:lstStyle/>
              <a:p>
                <a:r>
                  <a:rPr kumimoji="1" lang="zh-CN" altLang="en-US" sz="2400" dirty="0"/>
                  <a:t>例子：</a:t>
                </a:r>
                <a:endParaRPr kumimoji="1" lang="en-US" altLang="zh-CN" sz="2400" dirty="0"/>
              </a:p>
              <a:p>
                <a:pPr/>
                <a14:m>
                  <m:oMathPara xmlns:m="http://schemas.openxmlformats.org/officeDocument/2006/math">
                    <m:oMathParaPr>
                      <m:jc m:val="centerGroup"/>
                    </m:oMathParaPr>
                    <m:oMath xmlns:m="http://schemas.openxmlformats.org/officeDocument/2006/math">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𝑚𝑖𝑛</m:t>
                          </m:r>
                        </m:e>
                        <m:sub>
                          <m:r>
                            <a:rPr kumimoji="1" lang="en-US" altLang="zh-CN" b="0" i="1" smtClean="0">
                              <a:latin typeface="Cambria Math" panose="02040503050406030204" pitchFamily="18" charset="0"/>
                            </a:rPr>
                            <m:t>𝑥</m:t>
                          </m:r>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𝑢</m:t>
                          </m:r>
                        </m:sub>
                      </m:sSub>
                      <m:nary>
                        <m:naryPr>
                          <m:chr m:val="∑"/>
                          <m:ctrlPr>
                            <a:rPr kumimoji="1" lang="en-US" altLang="zh-CN" b="0" i="1" smtClean="0">
                              <a:latin typeface="Cambria Math" panose="02040503050406030204" pitchFamily="18" charset="0"/>
                            </a:rPr>
                          </m:ctrlPr>
                        </m:naryPr>
                        <m:sub>
                          <m:r>
                            <m:rPr>
                              <m:brk m:alnAt="23"/>
                            </m:rPr>
                            <a:rPr kumimoji="1" lang="en-US" altLang="zh-CN" b="0" i="1" smtClean="0">
                              <a:latin typeface="Cambria Math" panose="02040503050406030204" pitchFamily="18" charset="0"/>
                            </a:rPr>
                            <m:t>𝑡</m:t>
                          </m:r>
                          <m:r>
                            <a:rPr kumimoji="1" lang="en-US" altLang="zh-CN" b="0" i="1" smtClean="0">
                              <a:latin typeface="Cambria Math" panose="02040503050406030204" pitchFamily="18" charset="0"/>
                            </a:rPr>
                            <m:t>=1</m:t>
                          </m:r>
                        </m:sub>
                        <m:sup>
                          <m:r>
                            <a:rPr kumimoji="1" lang="en-US" altLang="zh-CN" b="0" i="1" smtClean="0">
                              <a:latin typeface="Cambria Math" panose="02040503050406030204" pitchFamily="18" charset="0"/>
                              <a:ea typeface="Cambria Math" panose="02040503050406030204" pitchFamily="18" charset="0"/>
                            </a:rPr>
                            <m:t>∞</m:t>
                          </m:r>
                        </m:sup>
                        <m:e>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𝑙</m:t>
                              </m:r>
                            </m:e>
                            <m:sub>
                              <m:r>
                                <a:rPr kumimoji="1" lang="en-US" altLang="zh-CN" b="0" i="1" smtClean="0">
                                  <a:latin typeface="Cambria Math" panose="02040503050406030204" pitchFamily="18" charset="0"/>
                                  <a:ea typeface="Cambria Math" panose="02040503050406030204" pitchFamily="18" charset="0"/>
                                </a:rPr>
                                <m:t>𝜃</m:t>
                              </m:r>
                            </m:sub>
                          </m:sSub>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𝑡</m:t>
                              </m:r>
                            </m:sub>
                          </m:sSub>
                          <m:r>
                            <a:rPr kumimoji="1" lang="en-US" altLang="zh-CN" b="0" i="1" smtClean="0">
                              <a:latin typeface="Cambria Math" panose="02040503050406030204" pitchFamily="18" charset="0"/>
                            </a:rPr>
                            <m:t>,</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𝑢</m:t>
                              </m:r>
                            </m:e>
                            <m:sub>
                              <m:r>
                                <a:rPr kumimoji="1" lang="en-US" altLang="zh-CN" b="0" i="1" smtClean="0">
                                  <a:latin typeface="Cambria Math" panose="02040503050406030204" pitchFamily="18" charset="0"/>
                                </a:rPr>
                                <m:t>𝑡</m:t>
                              </m:r>
                            </m:sub>
                          </m:sSub>
                          <m:r>
                            <a:rPr kumimoji="1" lang="en-US" altLang="zh-CN" b="0" i="1" smtClean="0">
                              <a:latin typeface="Cambria Math" panose="02040503050406030204" pitchFamily="18" charset="0"/>
                            </a:rPr>
                            <m:t>)</m:t>
                          </m:r>
                        </m:e>
                      </m:nary>
                    </m:oMath>
                  </m:oMathPara>
                </a14:m>
                <a:endParaRPr kumimoji="1" lang="en-US" altLang="zh-CN" b="0" dirty="0"/>
              </a:p>
              <a:p>
                <a:pPr/>
                <a14:m>
                  <m:oMathPara xmlns:m="http://schemas.openxmlformats.org/officeDocument/2006/math">
                    <m:oMathParaPr>
                      <m:jc m:val="centerGroup"/>
                    </m:oMathParaPr>
                    <m:oMath xmlns:m="http://schemas.openxmlformats.org/officeDocument/2006/math">
                      <m:r>
                        <a:rPr kumimoji="1" lang="en-US" altLang="zh-CN" b="0" i="1" smtClean="0">
                          <a:latin typeface="Cambria Math" panose="02040503050406030204" pitchFamily="18" charset="0"/>
                        </a:rPr>
                        <m:t>𝑠</m:t>
                      </m:r>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𝑡</m:t>
                      </m:r>
                      <m:r>
                        <a:rPr kumimoji="1" lang="en-US" altLang="zh-CN" b="0" i="1" smtClean="0">
                          <a:latin typeface="Cambria Math" panose="02040503050406030204" pitchFamily="18" charset="0"/>
                        </a:rPr>
                        <m:t> </m:t>
                      </m:r>
                      <m:sSub>
                        <m:sSubPr>
                          <m:ctrlPr>
                            <a:rPr kumimoji="1" lang="en-US" altLang="zh-CN" b="0"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𝑡</m:t>
                          </m:r>
                          <m:r>
                            <a:rPr kumimoji="1" lang="en-US" altLang="zh-CN" b="0" i="1" smtClean="0">
                              <a:latin typeface="Cambria Math" panose="02040503050406030204" pitchFamily="18" charset="0"/>
                            </a:rPr>
                            <m:t>+1</m:t>
                          </m:r>
                        </m:sub>
                      </m:sSub>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𝑓</m:t>
                      </m:r>
                      <m:d>
                        <m:dPr>
                          <m:ctrlPr>
                            <a:rPr kumimoji="1" lang="en-US" altLang="zh-CN" b="0" i="1" smtClean="0">
                              <a:latin typeface="Cambria Math" panose="02040503050406030204" pitchFamily="18" charset="0"/>
                            </a:rPr>
                          </m:ctrlPr>
                        </m:dPr>
                        <m:e>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𝑥</m:t>
                              </m:r>
                            </m:e>
                            <m:sub>
                              <m:r>
                                <a:rPr kumimoji="1" lang="en-US" altLang="zh-CN" i="1">
                                  <a:latin typeface="Cambria Math" panose="02040503050406030204" pitchFamily="18" charset="0"/>
                                </a:rPr>
                                <m:t>𝑡</m:t>
                              </m:r>
                            </m:sub>
                          </m:sSub>
                          <m:r>
                            <a:rPr kumimoji="1" lang="en-US" altLang="zh-CN" i="1">
                              <a:latin typeface="Cambria Math" panose="02040503050406030204" pitchFamily="18" charset="0"/>
                            </a:rPr>
                            <m:t>,</m:t>
                          </m:r>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𝑢</m:t>
                              </m:r>
                            </m:e>
                            <m:sub>
                              <m:r>
                                <a:rPr kumimoji="1" lang="en-US" altLang="zh-CN" i="1">
                                  <a:latin typeface="Cambria Math" panose="02040503050406030204" pitchFamily="18" charset="0"/>
                                </a:rPr>
                                <m:t>𝑡</m:t>
                              </m:r>
                            </m:sub>
                          </m:sSub>
                        </m:e>
                      </m:d>
                    </m:oMath>
                  </m:oMathPara>
                </a14:m>
                <a:endParaRPr kumimoji="1" lang="en-US" altLang="zh-CN" b="0" dirty="0"/>
              </a:p>
              <a:p>
                <a:pPr/>
                <a14:m>
                  <m:oMathPara xmlns:m="http://schemas.openxmlformats.org/officeDocument/2006/math">
                    <m:oMathParaPr>
                      <m:jc m:val="centerGroup"/>
                    </m:oMathParaPr>
                    <m:oMath xmlns:m="http://schemas.openxmlformats.org/officeDocument/2006/math">
                      <m:sSub>
                        <m:sSubPr>
                          <m:ctrlPr>
                            <a:rPr kumimoji="1" lang="en-US" altLang="zh-CN" i="1" smtClean="0">
                              <a:latin typeface="Cambria Math" panose="02040503050406030204" pitchFamily="18" charset="0"/>
                            </a:rPr>
                          </m:ctrlPr>
                        </m:sSubPr>
                        <m:e>
                          <m:r>
                            <a:rPr kumimoji="1" lang="en-US" altLang="zh-CN" b="0" i="1" smtClean="0">
                              <a:latin typeface="Cambria Math" panose="02040503050406030204" pitchFamily="18" charset="0"/>
                            </a:rPr>
                            <m:t>𝑥</m:t>
                          </m:r>
                        </m:e>
                        <m:sub>
                          <m:r>
                            <a:rPr kumimoji="1" lang="en-US" altLang="zh-CN" b="0" i="1" smtClean="0">
                              <a:latin typeface="Cambria Math" panose="02040503050406030204" pitchFamily="18" charset="0"/>
                            </a:rPr>
                            <m:t>1</m:t>
                          </m:r>
                        </m:sub>
                      </m:sSub>
                      <m:r>
                        <a:rPr kumimoji="1" lang="en-US" altLang="zh-CN" b="0" i="1" smtClean="0">
                          <a:latin typeface="Cambria Math" panose="02040503050406030204" pitchFamily="18" charset="0"/>
                        </a:rPr>
                        <m:t>=</m:t>
                      </m:r>
                      <m:acc>
                        <m:accPr>
                          <m:chr m:val="̅"/>
                          <m:ctrlPr>
                            <a:rPr kumimoji="1" lang="en-US" altLang="zh-CN" b="0" i="1" smtClean="0">
                              <a:latin typeface="Cambria Math" panose="02040503050406030204" pitchFamily="18" charset="0"/>
                            </a:rPr>
                          </m:ctrlPr>
                        </m:accPr>
                        <m:e>
                          <m:r>
                            <a:rPr kumimoji="1" lang="en-US" altLang="zh-CN" b="0" i="1" smtClean="0">
                              <a:latin typeface="Cambria Math" panose="02040503050406030204" pitchFamily="18" charset="0"/>
                            </a:rPr>
                            <m:t>𝑥</m:t>
                          </m:r>
                        </m:e>
                      </m:acc>
                    </m:oMath>
                  </m:oMathPara>
                </a14:m>
                <a:endParaRPr kumimoji="1" lang="en-US" altLang="zh-CN" dirty="0"/>
              </a:p>
              <a:p>
                <a:r>
                  <a:rPr kumimoji="1" lang="zh-CN" altLang="en-US" dirty="0"/>
                  <a:t>近似</a:t>
                </a:r>
                <a:r>
                  <a:rPr kumimoji="1" lang="en-US" altLang="zh-CN" dirty="0"/>
                  <a:t>(MPC)</a:t>
                </a:r>
                <a:r>
                  <a:rPr kumimoji="1" lang="zh-CN" altLang="en-US" dirty="0"/>
                  <a:t>：</a:t>
                </a:r>
                <a:endParaRPr kumimoji="1" lang="en-US" altLang="zh-CN" dirty="0"/>
              </a:p>
              <a:p>
                <a:pPr/>
                <a14:m>
                  <m:oMathPara xmlns:m="http://schemas.openxmlformats.org/officeDocument/2006/math">
                    <m:oMathParaPr>
                      <m:jc m:val="centerGroup"/>
                    </m:oMathParaPr>
                    <m:oMath xmlns:m="http://schemas.openxmlformats.org/officeDocument/2006/math">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𝑚𝑖𝑛</m:t>
                          </m:r>
                        </m:e>
                        <m:sub>
                          <m:r>
                            <a:rPr kumimoji="1" lang="en-US" altLang="zh-CN" i="1">
                              <a:latin typeface="Cambria Math" panose="02040503050406030204" pitchFamily="18" charset="0"/>
                            </a:rPr>
                            <m:t>𝑥</m:t>
                          </m:r>
                          <m:r>
                            <a:rPr kumimoji="1" lang="en-US" altLang="zh-CN" i="1">
                              <a:latin typeface="Cambria Math" panose="02040503050406030204" pitchFamily="18" charset="0"/>
                            </a:rPr>
                            <m:t>,</m:t>
                          </m:r>
                          <m:r>
                            <a:rPr kumimoji="1" lang="en-US" altLang="zh-CN" i="1">
                              <a:latin typeface="Cambria Math" panose="02040503050406030204" pitchFamily="18" charset="0"/>
                            </a:rPr>
                            <m:t>𝑢</m:t>
                          </m:r>
                        </m:sub>
                      </m:sSub>
                      <m:nary>
                        <m:naryPr>
                          <m:chr m:val="∑"/>
                          <m:ctrlPr>
                            <a:rPr kumimoji="1" lang="en-US" altLang="zh-CN" i="1" smtClean="0">
                              <a:latin typeface="Cambria Math" panose="02040503050406030204" pitchFamily="18" charset="0"/>
                            </a:rPr>
                          </m:ctrlPr>
                        </m:naryPr>
                        <m:sub>
                          <m:r>
                            <m:rPr>
                              <m:brk m:alnAt="23"/>
                            </m:rPr>
                            <a:rPr kumimoji="1" lang="en-US" altLang="zh-CN" b="0" i="1" smtClean="0">
                              <a:latin typeface="Cambria Math" panose="02040503050406030204" pitchFamily="18" charset="0"/>
                            </a:rPr>
                            <m:t>𝑡</m:t>
                          </m:r>
                          <m:r>
                            <a:rPr kumimoji="1" lang="en-US" altLang="zh-CN" b="0" i="1" smtClean="0">
                              <a:latin typeface="Cambria Math" panose="02040503050406030204" pitchFamily="18" charset="0"/>
                            </a:rPr>
                            <m:t>=</m:t>
                          </m:r>
                          <m:r>
                            <a:rPr kumimoji="1" lang="en-US" altLang="zh-CN" b="0" i="1" smtClean="0">
                              <a:latin typeface="Cambria Math" panose="02040503050406030204" pitchFamily="18" charset="0"/>
                            </a:rPr>
                            <m:t>𝑘</m:t>
                          </m:r>
                        </m:sub>
                        <m:sup>
                          <m:r>
                            <a:rPr kumimoji="1" lang="en-US" altLang="zh-CN" b="0" i="1" smtClean="0">
                              <a:latin typeface="Cambria Math" panose="02040503050406030204" pitchFamily="18" charset="0"/>
                            </a:rPr>
                            <m:t>𝑁</m:t>
                          </m:r>
                        </m:sup>
                        <m:e>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𝑙</m:t>
                              </m:r>
                            </m:e>
                            <m:sub>
                              <m:r>
                                <a:rPr kumimoji="1" lang="en-US" altLang="zh-CN" i="1">
                                  <a:latin typeface="Cambria Math" panose="02040503050406030204" pitchFamily="18" charset="0"/>
                                  <a:ea typeface="Cambria Math" panose="02040503050406030204" pitchFamily="18" charset="0"/>
                                </a:rPr>
                                <m:t>𝜃</m:t>
                              </m:r>
                            </m:sub>
                          </m:sSub>
                          <m:r>
                            <a:rPr kumimoji="1" lang="en-US" altLang="zh-CN" i="1">
                              <a:latin typeface="Cambria Math" panose="02040503050406030204" pitchFamily="18" charset="0"/>
                            </a:rPr>
                            <m:t>(</m:t>
                          </m:r>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𝑥</m:t>
                              </m:r>
                            </m:e>
                            <m:sub>
                              <m:r>
                                <a:rPr kumimoji="1" lang="en-US" altLang="zh-CN" i="1">
                                  <a:latin typeface="Cambria Math" panose="02040503050406030204" pitchFamily="18" charset="0"/>
                                </a:rPr>
                                <m:t>𝑡</m:t>
                              </m:r>
                            </m:sub>
                          </m:sSub>
                          <m:r>
                            <a:rPr kumimoji="1" lang="en-US" altLang="zh-CN" i="1">
                              <a:latin typeface="Cambria Math" panose="02040503050406030204" pitchFamily="18" charset="0"/>
                            </a:rPr>
                            <m:t>,</m:t>
                          </m:r>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𝑢</m:t>
                              </m:r>
                            </m:e>
                            <m:sub>
                              <m:r>
                                <a:rPr kumimoji="1" lang="en-US" altLang="zh-CN" i="1">
                                  <a:latin typeface="Cambria Math" panose="02040503050406030204" pitchFamily="18" charset="0"/>
                                </a:rPr>
                                <m:t>𝑡</m:t>
                              </m:r>
                            </m:sub>
                          </m:sSub>
                          <m:r>
                            <a:rPr kumimoji="1" lang="en-US" altLang="zh-CN" i="1">
                              <a:latin typeface="Cambria Math" panose="02040503050406030204" pitchFamily="18" charset="0"/>
                            </a:rPr>
                            <m:t>)</m:t>
                          </m:r>
                        </m:e>
                      </m:nary>
                    </m:oMath>
                  </m:oMathPara>
                </a14:m>
                <a:endParaRPr kumimoji="1" lang="en-US" altLang="zh-CN" dirty="0"/>
              </a:p>
              <a:p>
                <a:pPr/>
                <a14:m>
                  <m:oMathPara xmlns:m="http://schemas.openxmlformats.org/officeDocument/2006/math">
                    <m:oMathParaPr>
                      <m:jc m:val="centerGroup"/>
                    </m:oMathParaPr>
                    <m:oMath xmlns:m="http://schemas.openxmlformats.org/officeDocument/2006/math">
                      <m:r>
                        <a:rPr kumimoji="1" lang="en-US" altLang="zh-CN" i="1">
                          <a:latin typeface="Cambria Math" panose="02040503050406030204" pitchFamily="18" charset="0"/>
                        </a:rPr>
                        <m:t>𝑠</m:t>
                      </m:r>
                      <m:r>
                        <a:rPr kumimoji="1" lang="en-US" altLang="zh-CN" i="1">
                          <a:latin typeface="Cambria Math" panose="02040503050406030204" pitchFamily="18" charset="0"/>
                        </a:rPr>
                        <m:t>.</m:t>
                      </m:r>
                      <m:r>
                        <a:rPr kumimoji="1" lang="en-US" altLang="zh-CN" i="1">
                          <a:latin typeface="Cambria Math" panose="02040503050406030204" pitchFamily="18" charset="0"/>
                        </a:rPr>
                        <m:t>𝑡</m:t>
                      </m:r>
                      <m:r>
                        <a:rPr kumimoji="1" lang="en-US" altLang="zh-CN" i="1">
                          <a:latin typeface="Cambria Math" panose="02040503050406030204" pitchFamily="18" charset="0"/>
                        </a:rPr>
                        <m:t> </m:t>
                      </m:r>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𝑥</m:t>
                          </m:r>
                        </m:e>
                        <m:sub>
                          <m:r>
                            <a:rPr kumimoji="1" lang="en-US" altLang="zh-CN" i="1">
                              <a:latin typeface="Cambria Math" panose="02040503050406030204" pitchFamily="18" charset="0"/>
                            </a:rPr>
                            <m:t>𝑡</m:t>
                          </m:r>
                          <m:r>
                            <a:rPr kumimoji="1" lang="en-US" altLang="zh-CN" i="1">
                              <a:latin typeface="Cambria Math" panose="02040503050406030204" pitchFamily="18" charset="0"/>
                            </a:rPr>
                            <m:t>+1</m:t>
                          </m:r>
                        </m:sub>
                      </m:sSub>
                      <m:r>
                        <a:rPr kumimoji="1" lang="en-US" altLang="zh-CN" i="1">
                          <a:latin typeface="Cambria Math" panose="02040503050406030204" pitchFamily="18" charset="0"/>
                        </a:rPr>
                        <m:t>=</m:t>
                      </m:r>
                      <m:r>
                        <a:rPr kumimoji="1" lang="en-US" altLang="zh-CN" i="1">
                          <a:latin typeface="Cambria Math" panose="02040503050406030204" pitchFamily="18" charset="0"/>
                        </a:rPr>
                        <m:t>𝑓</m:t>
                      </m:r>
                      <m:d>
                        <m:dPr>
                          <m:ctrlPr>
                            <a:rPr kumimoji="1" lang="en-US" altLang="zh-CN" i="1">
                              <a:latin typeface="Cambria Math" panose="02040503050406030204" pitchFamily="18" charset="0"/>
                            </a:rPr>
                          </m:ctrlPr>
                        </m:dPr>
                        <m:e>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𝑥</m:t>
                              </m:r>
                            </m:e>
                            <m:sub>
                              <m:r>
                                <a:rPr kumimoji="1" lang="en-US" altLang="zh-CN" i="1">
                                  <a:latin typeface="Cambria Math" panose="02040503050406030204" pitchFamily="18" charset="0"/>
                                </a:rPr>
                                <m:t>𝑡</m:t>
                              </m:r>
                            </m:sub>
                          </m:sSub>
                          <m:r>
                            <a:rPr kumimoji="1" lang="en-US" altLang="zh-CN" i="1">
                              <a:latin typeface="Cambria Math" panose="02040503050406030204" pitchFamily="18" charset="0"/>
                            </a:rPr>
                            <m:t>,</m:t>
                          </m:r>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𝑢</m:t>
                              </m:r>
                            </m:e>
                            <m:sub>
                              <m:r>
                                <a:rPr kumimoji="1" lang="en-US" altLang="zh-CN" i="1">
                                  <a:latin typeface="Cambria Math" panose="02040503050406030204" pitchFamily="18" charset="0"/>
                                </a:rPr>
                                <m:t>𝑡</m:t>
                              </m:r>
                            </m:sub>
                          </m:sSub>
                        </m:e>
                      </m:d>
                    </m:oMath>
                  </m:oMathPara>
                </a14:m>
                <a:endParaRPr kumimoji="1" lang="en-US" altLang="zh-CN" dirty="0"/>
              </a:p>
              <a:p>
                <a:pPr/>
                <a14:m>
                  <m:oMathPara xmlns:m="http://schemas.openxmlformats.org/officeDocument/2006/math">
                    <m:oMathParaPr>
                      <m:jc m:val="centerGroup"/>
                    </m:oMathParaPr>
                    <m:oMath xmlns:m="http://schemas.openxmlformats.org/officeDocument/2006/math">
                      <m:sSub>
                        <m:sSubPr>
                          <m:ctrlPr>
                            <a:rPr kumimoji="1" lang="en-US" altLang="zh-CN" i="1">
                              <a:latin typeface="Cambria Math" panose="02040503050406030204" pitchFamily="18" charset="0"/>
                            </a:rPr>
                          </m:ctrlPr>
                        </m:sSubPr>
                        <m:e>
                          <m:r>
                            <a:rPr kumimoji="1" lang="en-US" altLang="zh-CN" i="1">
                              <a:latin typeface="Cambria Math" panose="02040503050406030204" pitchFamily="18" charset="0"/>
                            </a:rPr>
                            <m:t>𝑥</m:t>
                          </m:r>
                        </m:e>
                        <m:sub>
                          <m:r>
                            <a:rPr kumimoji="1" lang="en-US" altLang="zh-CN" b="0" i="1" smtClean="0">
                              <a:latin typeface="Cambria Math" panose="02040503050406030204" pitchFamily="18" charset="0"/>
                            </a:rPr>
                            <m:t>𝑘</m:t>
                          </m:r>
                        </m:sub>
                      </m:sSub>
                      <m:r>
                        <a:rPr kumimoji="1" lang="en-US" altLang="zh-CN" i="1">
                          <a:latin typeface="Cambria Math" panose="02040503050406030204" pitchFamily="18" charset="0"/>
                        </a:rPr>
                        <m:t>=</m:t>
                      </m:r>
                      <m:sSub>
                        <m:sSubPr>
                          <m:ctrlPr>
                            <a:rPr kumimoji="1" lang="en-US" altLang="zh-CN" i="1" smtClean="0">
                              <a:latin typeface="Cambria Math" panose="02040503050406030204" pitchFamily="18" charset="0"/>
                            </a:rPr>
                          </m:ctrlPr>
                        </m:sSubPr>
                        <m:e>
                          <m:acc>
                            <m:accPr>
                              <m:chr m:val="̅"/>
                              <m:ctrlPr>
                                <a:rPr kumimoji="1" lang="en-US" altLang="zh-CN" i="1" smtClean="0">
                                  <a:latin typeface="Cambria Math" panose="02040503050406030204" pitchFamily="18" charset="0"/>
                                </a:rPr>
                              </m:ctrlPr>
                            </m:accPr>
                            <m:e>
                              <m:r>
                                <a:rPr kumimoji="1" lang="en-US" altLang="zh-CN" b="0" i="1" smtClean="0">
                                  <a:latin typeface="Cambria Math" panose="02040503050406030204" pitchFamily="18" charset="0"/>
                                </a:rPr>
                                <m:t>𝑥</m:t>
                              </m:r>
                            </m:e>
                          </m:acc>
                        </m:e>
                        <m:sub>
                          <m:r>
                            <a:rPr kumimoji="1" lang="en-US" altLang="zh-CN" b="0" i="1" smtClean="0">
                              <a:latin typeface="Cambria Math" panose="02040503050406030204" pitchFamily="18" charset="0"/>
                            </a:rPr>
                            <m:t>𝑘</m:t>
                          </m:r>
                        </m:sub>
                      </m:sSub>
                    </m:oMath>
                  </m:oMathPara>
                </a14:m>
                <a:endParaRPr kumimoji="1" lang="zh-CN" altLang="en-US" dirty="0"/>
              </a:p>
            </p:txBody>
          </p:sp>
        </mc:Choice>
        <mc:Fallback xmlns="">
          <p:sp>
            <p:nvSpPr>
              <p:cNvPr id="5" name="文本框 4">
                <a:extLst>
                  <a:ext uri="{FF2B5EF4-FFF2-40B4-BE49-F238E27FC236}">
                    <a16:creationId xmlns:a16="http://schemas.microsoft.com/office/drawing/2014/main" id="{F765BABC-3C75-8549-91AA-92403E484316}"/>
                  </a:ext>
                </a:extLst>
              </p:cNvPr>
              <p:cNvSpPr txBox="1">
                <a:spLocks noRot="1" noChangeAspect="1" noMove="1" noResize="1" noEditPoints="1" noAdjustHandles="1" noChangeArrowheads="1" noChangeShapeType="1" noTextEdit="1"/>
              </p:cNvSpPr>
              <p:nvPr/>
            </p:nvSpPr>
            <p:spPr>
              <a:xfrm>
                <a:off x="903028" y="1675050"/>
                <a:ext cx="4971299" cy="3409972"/>
              </a:xfrm>
              <a:prstGeom prst="rect">
                <a:avLst/>
              </a:prstGeom>
              <a:blipFill>
                <a:blip r:embed="rId2"/>
                <a:stretch>
                  <a:fillRect l="-2041" t="-14498" b="-2081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1" name="文本框 20">
                <a:extLst>
                  <a:ext uri="{FF2B5EF4-FFF2-40B4-BE49-F238E27FC236}">
                    <a16:creationId xmlns:a16="http://schemas.microsoft.com/office/drawing/2014/main" id="{8242F075-F7D4-FB47-AA15-86E877E1D9BE}"/>
                  </a:ext>
                </a:extLst>
              </p:cNvPr>
              <p:cNvSpPr txBox="1"/>
              <p:nvPr/>
            </p:nvSpPr>
            <p:spPr>
              <a:xfrm>
                <a:off x="6384356" y="1673700"/>
                <a:ext cx="4971299" cy="1569660"/>
              </a:xfrm>
              <a:prstGeom prst="rect">
                <a:avLst/>
              </a:prstGeom>
              <a:noFill/>
            </p:spPr>
            <p:txBody>
              <a:bodyPr wrap="square" rtlCol="0">
                <a:spAutoFit/>
              </a:bodyPr>
              <a:lstStyle/>
              <a:p>
                <a:r>
                  <a:rPr kumimoji="1" lang="zh-CN" altLang="en-US" sz="2400" dirty="0"/>
                  <a:t>问题：</a:t>
                </a:r>
                <a:endParaRPr kumimoji="1" lang="en-US" altLang="zh-CN" sz="2400" dirty="0"/>
              </a:p>
              <a:p>
                <a:pPr marL="342900" indent="-342900">
                  <a:buFont typeface="Arial" panose="020B0604020202020204" pitchFamily="34" charset="0"/>
                  <a:buChar char="•"/>
                </a:pPr>
                <a:r>
                  <a:rPr kumimoji="1" lang="zh-CN" altLang="en-US" sz="2400" dirty="0"/>
                  <a:t>用</a:t>
                </a:r>
                <a:r>
                  <a:rPr kumimoji="1" lang="en-US" altLang="zh-CN" sz="2400" dirty="0"/>
                  <a:t>MPC</a:t>
                </a:r>
                <a:r>
                  <a:rPr kumimoji="1" lang="zh-CN" altLang="en-US" sz="2400" dirty="0"/>
                  <a:t>的模型做</a:t>
                </a:r>
                <a:r>
                  <a:rPr kumimoji="1" lang="en-US" altLang="zh-CN" sz="2400" dirty="0"/>
                  <a:t>Inverse</a:t>
                </a:r>
                <a:r>
                  <a:rPr kumimoji="1" lang="zh-CN" altLang="en-US" sz="2400" dirty="0"/>
                  <a:t> </a:t>
                </a:r>
                <a:r>
                  <a:rPr kumimoji="1" lang="en-US" altLang="zh-CN" sz="2400" dirty="0"/>
                  <a:t>Optimal Control</a:t>
                </a:r>
                <a:r>
                  <a:rPr kumimoji="1" lang="zh-CN" altLang="en-US" sz="2400" dirty="0"/>
                  <a:t>（估计</a:t>
                </a:r>
                <a14:m>
                  <m:oMath xmlns:m="http://schemas.openxmlformats.org/officeDocument/2006/math">
                    <m:r>
                      <a:rPr kumimoji="1" lang="zh-CN" altLang="en-US" sz="2400" i="1" smtClean="0">
                        <a:latin typeface="Cambria Math" panose="02040503050406030204" pitchFamily="18" charset="0"/>
                      </a:rPr>
                      <m:t>𝜃</m:t>
                    </m:r>
                  </m:oMath>
                </a14:m>
                <a:r>
                  <a:rPr kumimoji="1" lang="zh-CN" altLang="en-US" sz="2400" dirty="0"/>
                  <a:t>）</a:t>
                </a:r>
                <a:endParaRPr kumimoji="1" lang="en-US" altLang="zh-CN" sz="2400" dirty="0"/>
              </a:p>
              <a:p>
                <a:pPr marL="342900" indent="-342900">
                  <a:buFont typeface="Arial" panose="020B0604020202020204" pitchFamily="34" charset="0"/>
                  <a:buChar char="•"/>
                </a:pPr>
                <a:r>
                  <a:rPr kumimoji="1" lang="zh-CN" altLang="en-US" sz="2400" dirty="0"/>
                  <a:t>论证有何不严谨？</a:t>
                </a:r>
                <a:endParaRPr kumimoji="1" lang="en-US" altLang="zh-CN" sz="2400" dirty="0"/>
              </a:p>
            </p:txBody>
          </p:sp>
        </mc:Choice>
        <mc:Fallback xmlns="">
          <p:sp>
            <p:nvSpPr>
              <p:cNvPr id="21" name="文本框 20">
                <a:extLst>
                  <a:ext uri="{FF2B5EF4-FFF2-40B4-BE49-F238E27FC236}">
                    <a16:creationId xmlns:a16="http://schemas.microsoft.com/office/drawing/2014/main" id="{8242F075-F7D4-FB47-AA15-86E877E1D9BE}"/>
                  </a:ext>
                </a:extLst>
              </p:cNvPr>
              <p:cNvSpPr txBox="1">
                <a:spLocks noRot="1" noChangeAspect="1" noMove="1" noResize="1" noEditPoints="1" noAdjustHandles="1" noChangeArrowheads="1" noChangeShapeType="1" noTextEdit="1"/>
              </p:cNvSpPr>
              <p:nvPr/>
            </p:nvSpPr>
            <p:spPr>
              <a:xfrm>
                <a:off x="6384356" y="1673700"/>
                <a:ext cx="4971299" cy="1569660"/>
              </a:xfrm>
              <a:prstGeom prst="rect">
                <a:avLst/>
              </a:prstGeom>
              <a:blipFill>
                <a:blip r:embed="rId3"/>
                <a:stretch>
                  <a:fillRect l="-1781" t="-4032" r="-1527" b="-8065"/>
                </a:stretch>
              </a:blipFill>
            </p:spPr>
            <p:txBody>
              <a:bodyPr/>
              <a:lstStyle/>
              <a:p>
                <a:r>
                  <a:rPr lang="zh-CN" altLang="en-US">
                    <a:noFill/>
                  </a:rPr>
                  <a:t> </a:t>
                </a:r>
              </a:p>
            </p:txBody>
          </p:sp>
        </mc:Fallback>
      </mc:AlternateContent>
      <p:sp>
        <p:nvSpPr>
          <p:cNvPr id="22" name="文本框 21">
            <a:extLst>
              <a:ext uri="{FF2B5EF4-FFF2-40B4-BE49-F238E27FC236}">
                <a16:creationId xmlns:a16="http://schemas.microsoft.com/office/drawing/2014/main" id="{F602AEB6-4111-804B-AC3E-755A39331A2A}"/>
              </a:ext>
            </a:extLst>
          </p:cNvPr>
          <p:cNvSpPr txBox="1"/>
          <p:nvPr/>
        </p:nvSpPr>
        <p:spPr>
          <a:xfrm>
            <a:off x="5138181" y="3964617"/>
            <a:ext cx="6217474" cy="523220"/>
          </a:xfrm>
          <a:prstGeom prst="rect">
            <a:avLst/>
          </a:prstGeom>
          <a:noFill/>
        </p:spPr>
        <p:txBody>
          <a:bodyPr wrap="square" rtlCol="0">
            <a:spAutoFit/>
          </a:bodyPr>
          <a:lstStyle/>
          <a:p>
            <a:r>
              <a:rPr kumimoji="1" lang="zh-CN" altLang="en-US" sz="2800" b="1" dirty="0">
                <a:solidFill>
                  <a:srgbClr val="C00000"/>
                </a:solidFill>
              </a:rPr>
              <a:t>经过</a:t>
            </a:r>
            <a:r>
              <a:rPr kumimoji="1" lang="en-US" altLang="zh-CN" sz="2800" b="1" dirty="0">
                <a:solidFill>
                  <a:srgbClr val="C00000"/>
                </a:solidFill>
              </a:rPr>
              <a:t>MPC</a:t>
            </a:r>
            <a:r>
              <a:rPr kumimoji="1" lang="zh-CN" altLang="en-US" sz="2800" b="1" dirty="0">
                <a:solidFill>
                  <a:srgbClr val="C00000"/>
                </a:solidFill>
              </a:rPr>
              <a:t>近似的最优解和原来差多少？</a:t>
            </a:r>
            <a:endParaRPr kumimoji="1" lang="en-US" altLang="zh-CN" sz="2800" b="1" dirty="0">
              <a:solidFill>
                <a:srgbClr val="C00000"/>
              </a:solidFill>
            </a:endParaRPr>
          </a:p>
        </p:txBody>
      </p:sp>
    </p:spTree>
    <p:extLst>
      <p:ext uri="{BB962C8B-B14F-4D97-AF65-F5344CB8AC3E}">
        <p14:creationId xmlns:p14="http://schemas.microsoft.com/office/powerpoint/2010/main" val="4284083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D0C1C8B2-8B37-B44C-AE5D-8C1AE271F9B2}"/>
              </a:ext>
            </a:extLst>
          </p:cNvPr>
          <p:cNvSpPr/>
          <p:nvPr/>
        </p:nvSpPr>
        <p:spPr>
          <a:xfrm>
            <a:off x="4655303" y="923488"/>
            <a:ext cx="3517433" cy="3048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accent6">
                  <a:lumMod val="50000"/>
                </a:schemeClr>
              </a:solidFill>
            </a:endParaRPr>
          </a:p>
        </p:txBody>
      </p:sp>
      <p:sp>
        <p:nvSpPr>
          <p:cNvPr id="10" name="right-quote-sign_36811">
            <a:extLst>
              <a:ext uri="{FF2B5EF4-FFF2-40B4-BE49-F238E27FC236}">
                <a16:creationId xmlns:a16="http://schemas.microsoft.com/office/drawing/2014/main" id="{66E37B24-D80E-0B45-BDB7-5E6CE0F29EF7}"/>
              </a:ext>
            </a:extLst>
          </p:cNvPr>
          <p:cNvSpPr>
            <a:spLocks noChangeAspect="1"/>
          </p:cNvSpPr>
          <p:nvPr/>
        </p:nvSpPr>
        <p:spPr bwMode="auto">
          <a:xfrm>
            <a:off x="7869838" y="373777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2" name="文本占位符 1">
            <a:extLst>
              <a:ext uri="{FF2B5EF4-FFF2-40B4-BE49-F238E27FC236}">
                <a16:creationId xmlns:a16="http://schemas.microsoft.com/office/drawing/2014/main" id="{8687417A-F495-ED48-97A5-2DD018893CA9}"/>
              </a:ext>
            </a:extLst>
          </p:cNvPr>
          <p:cNvSpPr>
            <a:spLocks noGrp="1"/>
          </p:cNvSpPr>
          <p:nvPr>
            <p:ph type="body" sz="quarter" idx="12"/>
          </p:nvPr>
        </p:nvSpPr>
        <p:spPr/>
        <p:txBody>
          <a:bodyPr/>
          <a:lstStyle/>
          <a:p>
            <a:endParaRPr kumimoji="1" lang="zh-CN" altLang="en-US"/>
          </a:p>
        </p:txBody>
      </p:sp>
      <p:sp>
        <p:nvSpPr>
          <p:cNvPr id="3" name="文本占位符 2">
            <a:extLst>
              <a:ext uri="{FF2B5EF4-FFF2-40B4-BE49-F238E27FC236}">
                <a16:creationId xmlns:a16="http://schemas.microsoft.com/office/drawing/2014/main" id="{4E982124-A77B-F542-A76C-9ABEAB6A2C0F}"/>
              </a:ext>
            </a:extLst>
          </p:cNvPr>
          <p:cNvSpPr>
            <a:spLocks noGrp="1"/>
          </p:cNvSpPr>
          <p:nvPr>
            <p:ph type="body" sz="quarter" idx="13"/>
          </p:nvPr>
        </p:nvSpPr>
        <p:spPr/>
        <p:txBody>
          <a:bodyPr/>
          <a:lstStyle/>
          <a:p>
            <a:endParaRPr kumimoji="1" lang="zh-CN" altLang="en-US"/>
          </a:p>
        </p:txBody>
      </p:sp>
      <p:sp>
        <p:nvSpPr>
          <p:cNvPr id="4" name="文本占位符 3">
            <a:extLst>
              <a:ext uri="{FF2B5EF4-FFF2-40B4-BE49-F238E27FC236}">
                <a16:creationId xmlns:a16="http://schemas.microsoft.com/office/drawing/2014/main" id="{3DEED727-6C8C-E345-BA29-E88F2DF3FDF3}"/>
              </a:ext>
            </a:extLst>
          </p:cNvPr>
          <p:cNvSpPr>
            <a:spLocks noGrp="1"/>
          </p:cNvSpPr>
          <p:nvPr>
            <p:ph type="body" sz="quarter" idx="14"/>
          </p:nvPr>
        </p:nvSpPr>
        <p:spPr/>
        <p:txBody>
          <a:bodyPr/>
          <a:lstStyle/>
          <a:p>
            <a:r>
              <a:rPr lang="zh-CN" altLang="en-US" dirty="0"/>
              <a:t>论证的逻辑性</a:t>
            </a:r>
          </a:p>
        </p:txBody>
      </p:sp>
      <p:pic>
        <p:nvPicPr>
          <p:cNvPr id="5" name="图片 4">
            <a:extLst>
              <a:ext uri="{FF2B5EF4-FFF2-40B4-BE49-F238E27FC236}">
                <a16:creationId xmlns:a16="http://schemas.microsoft.com/office/drawing/2014/main" id="{3A9423D9-762A-D84C-9133-773BBD575D02}"/>
              </a:ext>
            </a:extLst>
          </p:cNvPr>
          <p:cNvPicPr>
            <a:picLocks noChangeAspect="1"/>
          </p:cNvPicPr>
          <p:nvPr/>
        </p:nvPicPr>
        <p:blipFill>
          <a:blip r:embed="rId2"/>
          <a:stretch>
            <a:fillRect/>
          </a:stretch>
        </p:blipFill>
        <p:spPr>
          <a:xfrm>
            <a:off x="319056" y="923488"/>
            <a:ext cx="3962400" cy="3048000"/>
          </a:xfrm>
          <a:prstGeom prst="rect">
            <a:avLst/>
          </a:prstGeom>
        </p:spPr>
      </p:pic>
      <p:pic>
        <p:nvPicPr>
          <p:cNvPr id="6" name="图片 5">
            <a:extLst>
              <a:ext uri="{FF2B5EF4-FFF2-40B4-BE49-F238E27FC236}">
                <a16:creationId xmlns:a16="http://schemas.microsoft.com/office/drawing/2014/main" id="{F99BA730-3879-2D4A-AF32-ACADF7E98115}"/>
              </a:ext>
            </a:extLst>
          </p:cNvPr>
          <p:cNvPicPr>
            <a:picLocks noChangeAspect="1"/>
          </p:cNvPicPr>
          <p:nvPr/>
        </p:nvPicPr>
        <p:blipFill>
          <a:blip r:embed="rId3"/>
          <a:stretch>
            <a:fillRect/>
          </a:stretch>
        </p:blipFill>
        <p:spPr>
          <a:xfrm>
            <a:off x="8714741" y="923488"/>
            <a:ext cx="3046377" cy="3037417"/>
          </a:xfrm>
          <a:prstGeom prst="rect">
            <a:avLst/>
          </a:prstGeom>
        </p:spPr>
      </p:pic>
      <p:sp>
        <p:nvSpPr>
          <p:cNvPr id="8" name="文本框 7">
            <a:extLst>
              <a:ext uri="{FF2B5EF4-FFF2-40B4-BE49-F238E27FC236}">
                <a16:creationId xmlns:a16="http://schemas.microsoft.com/office/drawing/2014/main" id="{0A5C7F1A-CC4B-2543-865E-044CCE351559}"/>
              </a:ext>
            </a:extLst>
          </p:cNvPr>
          <p:cNvSpPr txBox="1"/>
          <p:nvPr/>
        </p:nvSpPr>
        <p:spPr>
          <a:xfrm>
            <a:off x="4981305" y="1449943"/>
            <a:ext cx="2888533" cy="1938992"/>
          </a:xfrm>
          <a:prstGeom prst="rect">
            <a:avLst/>
          </a:prstGeom>
          <a:noFill/>
        </p:spPr>
        <p:txBody>
          <a:bodyPr wrap="square" rtlCol="0">
            <a:spAutoFit/>
          </a:bodyPr>
          <a:lstStyle/>
          <a:p>
            <a:pPr algn="just"/>
            <a:r>
              <a:rPr kumimoji="1" lang="zh-CN" altLang="en-US" sz="2400" dirty="0">
                <a:solidFill>
                  <a:schemeClr val="accent6">
                    <a:lumMod val="50000"/>
                  </a:schemeClr>
                </a:solidFill>
              </a:rPr>
              <a:t>张老师，我这周看了篇文献，他们没考虑</a:t>
            </a:r>
            <a:r>
              <a:rPr kumimoji="1" lang="en-US" altLang="zh-CN" sz="2400" dirty="0">
                <a:solidFill>
                  <a:schemeClr val="accent6">
                    <a:lumMod val="50000"/>
                  </a:schemeClr>
                </a:solidFill>
              </a:rPr>
              <a:t>xxx</a:t>
            </a:r>
            <a:r>
              <a:rPr kumimoji="1" lang="zh-CN" altLang="en-US" sz="2400" dirty="0">
                <a:solidFill>
                  <a:schemeClr val="accent6">
                    <a:lumMod val="50000"/>
                  </a:schemeClr>
                </a:solidFill>
              </a:rPr>
              <a:t>，我的创新是考虑了</a:t>
            </a:r>
            <a:r>
              <a:rPr kumimoji="1" lang="en-US" altLang="zh-CN" sz="2400" dirty="0">
                <a:solidFill>
                  <a:schemeClr val="accent6">
                    <a:lumMod val="50000"/>
                  </a:schemeClr>
                </a:solidFill>
              </a:rPr>
              <a:t>xxx</a:t>
            </a:r>
            <a:r>
              <a:rPr kumimoji="1" lang="zh-CN" altLang="en-US" sz="2400" dirty="0">
                <a:solidFill>
                  <a:schemeClr val="accent6">
                    <a:lumMod val="50000"/>
                  </a:schemeClr>
                </a:solidFill>
              </a:rPr>
              <a:t>，应该效果比他们的好</a:t>
            </a:r>
          </a:p>
        </p:txBody>
      </p:sp>
      <p:sp>
        <p:nvSpPr>
          <p:cNvPr id="11" name="right-quote-sign_36811">
            <a:extLst>
              <a:ext uri="{FF2B5EF4-FFF2-40B4-BE49-F238E27FC236}">
                <a16:creationId xmlns:a16="http://schemas.microsoft.com/office/drawing/2014/main" id="{61AB212C-67B1-DB4E-BC84-63016EFF9CA6}"/>
              </a:ext>
            </a:extLst>
          </p:cNvPr>
          <p:cNvSpPr>
            <a:spLocks noChangeAspect="1"/>
          </p:cNvSpPr>
          <p:nvPr/>
        </p:nvSpPr>
        <p:spPr bwMode="auto">
          <a:xfrm rot="10800000">
            <a:off x="4450546" y="751202"/>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文本框 11">
            <a:extLst>
              <a:ext uri="{FF2B5EF4-FFF2-40B4-BE49-F238E27FC236}">
                <a16:creationId xmlns:a16="http://schemas.microsoft.com/office/drawing/2014/main" id="{BB1EEFAB-0BF3-CA46-BEF0-DD46AA7D62F1}"/>
              </a:ext>
            </a:extLst>
          </p:cNvPr>
          <p:cNvSpPr txBox="1"/>
          <p:nvPr/>
        </p:nvSpPr>
        <p:spPr>
          <a:xfrm>
            <a:off x="319056" y="4320331"/>
            <a:ext cx="11761091" cy="1200329"/>
          </a:xfrm>
          <a:prstGeom prst="rect">
            <a:avLst/>
          </a:prstGeom>
          <a:noFill/>
        </p:spPr>
        <p:txBody>
          <a:bodyPr wrap="square" rtlCol="0">
            <a:spAutoFit/>
          </a:bodyPr>
          <a:lstStyle/>
          <a:p>
            <a:pPr marL="342900" indent="-342900" algn="just">
              <a:buFont typeface="Wingdings" pitchFamily="2" charset="2"/>
              <a:buChar char="Ø"/>
            </a:pPr>
            <a:r>
              <a:rPr kumimoji="1" lang="zh-CN" altLang="en-US" sz="2400" dirty="0"/>
              <a:t>别人在文章里没写</a:t>
            </a:r>
            <a:r>
              <a:rPr kumimoji="1" lang="en-US" altLang="zh-CN" sz="2400" dirty="0"/>
              <a:t>xxx</a:t>
            </a:r>
            <a:r>
              <a:rPr kumimoji="1" lang="zh-CN" altLang="en-US" sz="2400" dirty="0"/>
              <a:t>，并不等于人家没考虑</a:t>
            </a:r>
            <a:r>
              <a:rPr kumimoji="1" lang="en-US" altLang="zh-CN" sz="2400" dirty="0"/>
              <a:t>xxx</a:t>
            </a:r>
            <a:r>
              <a:rPr kumimoji="1" lang="zh-CN" altLang="en-US" sz="2400" dirty="0"/>
              <a:t>因素</a:t>
            </a:r>
            <a:endParaRPr kumimoji="1" lang="en-US" altLang="zh-CN" sz="2400" dirty="0"/>
          </a:p>
          <a:p>
            <a:pPr marL="342900" indent="-342900" algn="just">
              <a:buFont typeface="Wingdings" pitchFamily="2" charset="2"/>
              <a:buChar char="Ø"/>
            </a:pPr>
            <a:r>
              <a:rPr kumimoji="1" lang="zh-CN" altLang="en-US" sz="2400" dirty="0"/>
              <a:t>别人在文章里没写</a:t>
            </a:r>
            <a:r>
              <a:rPr kumimoji="1" lang="en-US" altLang="zh-CN" sz="2400" dirty="0"/>
              <a:t>xxx</a:t>
            </a:r>
            <a:r>
              <a:rPr kumimoji="1" lang="zh-CN" altLang="en-US" sz="2400" dirty="0"/>
              <a:t>，是不是人家试过</a:t>
            </a:r>
            <a:r>
              <a:rPr kumimoji="1" lang="en-US" altLang="zh-CN" sz="2400" dirty="0"/>
              <a:t>xxx</a:t>
            </a:r>
            <a:r>
              <a:rPr kumimoji="1" lang="zh-CN" altLang="en-US" sz="2400" dirty="0"/>
              <a:t>，觉得效果很差？</a:t>
            </a:r>
            <a:endParaRPr kumimoji="1" lang="en-US" altLang="zh-CN" sz="2400" dirty="0"/>
          </a:p>
          <a:p>
            <a:pPr marL="342900" indent="-342900" algn="just">
              <a:buFont typeface="Wingdings" pitchFamily="2" charset="2"/>
              <a:buChar char="Ø"/>
            </a:pPr>
            <a:r>
              <a:rPr kumimoji="1" lang="zh-CN" altLang="en-US" sz="2400" dirty="0"/>
              <a:t>凭啥你考虑了</a:t>
            </a:r>
            <a:r>
              <a:rPr kumimoji="1" lang="en-US" altLang="zh-CN" sz="2400" dirty="0"/>
              <a:t>xxx</a:t>
            </a:r>
            <a:r>
              <a:rPr kumimoji="1" lang="zh-CN" altLang="en-US" sz="2400" dirty="0"/>
              <a:t>，你的效果就比别人的好？</a:t>
            </a:r>
            <a:r>
              <a:rPr kumimoji="1" lang="zh-CN" altLang="en-US" sz="2400" b="1" dirty="0">
                <a:solidFill>
                  <a:srgbClr val="C00000"/>
                </a:solidFill>
              </a:rPr>
              <a:t>逻辑链条在哪里</a:t>
            </a:r>
            <a:r>
              <a:rPr kumimoji="1" lang="zh-CN" altLang="en-US" sz="2400" dirty="0"/>
              <a:t>？</a:t>
            </a:r>
          </a:p>
        </p:txBody>
      </p:sp>
    </p:spTree>
    <p:extLst>
      <p:ext uri="{BB962C8B-B14F-4D97-AF65-F5344CB8AC3E}">
        <p14:creationId xmlns:p14="http://schemas.microsoft.com/office/powerpoint/2010/main" val="2955124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AAA15C42-8B53-449A-A911-2686C82E9037}"/>
              </a:ext>
            </a:extLst>
          </p:cNvPr>
          <p:cNvSpPr/>
          <p:nvPr/>
        </p:nvSpPr>
        <p:spPr>
          <a:xfrm>
            <a:off x="6276002" y="1099905"/>
            <a:ext cx="5253641" cy="49008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动笔写论文之前</a:t>
            </a:r>
            <a:r>
              <a:rPr lang="en-US" altLang="zh-CN" dirty="0"/>
              <a:t>……</a:t>
            </a:r>
            <a:endParaRPr lang="zh-CN" altLang="en-US" dirty="0"/>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228530" y="1099904"/>
            <a:ext cx="5687470" cy="4900846"/>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474338" y="1333976"/>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平行四边形 15">
            <a:extLst>
              <a:ext uri="{FF2B5EF4-FFF2-40B4-BE49-F238E27FC236}">
                <a16:creationId xmlns:a16="http://schemas.microsoft.com/office/drawing/2014/main" id="{671FE447-1135-43CF-B090-5E3386D7438C}"/>
              </a:ext>
            </a:extLst>
          </p:cNvPr>
          <p:cNvSpPr/>
          <p:nvPr/>
        </p:nvSpPr>
        <p:spPr>
          <a:xfrm>
            <a:off x="6519415" y="133397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a:extLst>
              <a:ext uri="{FF2B5EF4-FFF2-40B4-BE49-F238E27FC236}">
                <a16:creationId xmlns:a16="http://schemas.microsoft.com/office/drawing/2014/main" id="{C140415A-D6BA-48C6-9E63-FB0DD4AAD1FB}"/>
              </a:ext>
            </a:extLst>
          </p:cNvPr>
          <p:cNvSpPr>
            <a:spLocks noChangeAspect="1"/>
          </p:cNvSpPr>
          <p:nvPr/>
        </p:nvSpPr>
        <p:spPr bwMode="auto">
          <a:xfrm>
            <a:off x="11197331" y="575809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5662172" y="575809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9" name="文本框 18">
            <a:extLst>
              <a:ext uri="{FF2B5EF4-FFF2-40B4-BE49-F238E27FC236}">
                <a16:creationId xmlns:a16="http://schemas.microsoft.com/office/drawing/2014/main" id="{31A6981A-7DB7-2142-93CE-72AA38D39331}"/>
              </a:ext>
            </a:extLst>
          </p:cNvPr>
          <p:cNvSpPr txBox="1"/>
          <p:nvPr/>
        </p:nvSpPr>
        <p:spPr>
          <a:xfrm>
            <a:off x="6519415" y="1733510"/>
            <a:ext cx="4843221" cy="3485826"/>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动笔之前先问问自己</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为什么我的研究是重要的？</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这篇论文专注于回答什么</a:t>
            </a:r>
            <a:r>
              <a:rPr lang="zh-CN" altLang="en-US" sz="2400" dirty="0">
                <a:solidFill>
                  <a:srgbClr val="FF0000"/>
                </a:solidFill>
              </a:rPr>
              <a:t>科学</a:t>
            </a:r>
            <a:r>
              <a:rPr lang="zh-CN" altLang="en-US" sz="2400" dirty="0">
                <a:solidFill>
                  <a:schemeClr val="tx1">
                    <a:lumMod val="75000"/>
                    <a:lumOff val="25000"/>
                  </a:schemeClr>
                </a:solidFill>
              </a:rPr>
              <a:t>问题？</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这篇论文想要达成什么目的？</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这篇论文该如何回答上述科学问题？对该领域的贡献？</a:t>
            </a:r>
            <a:endParaRPr lang="en-US" altLang="zh-CN" sz="2400" dirty="0">
              <a:solidFill>
                <a:schemeClr val="tx1">
                  <a:lumMod val="75000"/>
                  <a:lumOff val="25000"/>
                </a:schemeClr>
              </a:solidFill>
            </a:endParaRPr>
          </a:p>
        </p:txBody>
      </p:sp>
      <p:sp>
        <p:nvSpPr>
          <p:cNvPr id="20" name="文本框 19">
            <a:extLst>
              <a:ext uri="{FF2B5EF4-FFF2-40B4-BE49-F238E27FC236}">
                <a16:creationId xmlns:a16="http://schemas.microsoft.com/office/drawing/2014/main" id="{C33D52D4-8CE8-9E49-B486-C51F2B7926F3}"/>
              </a:ext>
            </a:extLst>
          </p:cNvPr>
          <p:cNvSpPr txBox="1"/>
          <p:nvPr/>
        </p:nvSpPr>
        <p:spPr>
          <a:xfrm>
            <a:off x="650654" y="1733510"/>
            <a:ext cx="4843221" cy="2045432"/>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动笔写论文之前，首先需回答</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457200" indent="-457200">
              <a:lnSpc>
                <a:spcPct val="130000"/>
              </a:lnSpc>
              <a:buAutoNum type="arabicPeriod"/>
            </a:pPr>
            <a:r>
              <a:rPr lang="zh-CN" altLang="en-US" sz="2400" dirty="0">
                <a:solidFill>
                  <a:schemeClr val="tx1">
                    <a:lumMod val="75000"/>
                    <a:lumOff val="25000"/>
                  </a:schemeClr>
                </a:solidFill>
              </a:rPr>
              <a:t>什么是我最重要的发现？</a:t>
            </a:r>
            <a:endParaRPr lang="en-US" altLang="zh-CN" sz="2400" dirty="0">
              <a:solidFill>
                <a:schemeClr val="tx1">
                  <a:lumMod val="75000"/>
                  <a:lumOff val="25000"/>
                </a:schemeClr>
              </a:solidFill>
            </a:endParaRPr>
          </a:p>
          <a:p>
            <a:pPr marL="457200" indent="-457200">
              <a:lnSpc>
                <a:spcPct val="130000"/>
              </a:lnSpc>
              <a:buAutoNum type="arabicPeriod"/>
            </a:pPr>
            <a:r>
              <a:rPr lang="zh-CN" altLang="en-US" sz="2400" dirty="0">
                <a:solidFill>
                  <a:schemeClr val="tx1">
                    <a:lumMod val="75000"/>
                    <a:lumOff val="25000"/>
                  </a:schemeClr>
                </a:solidFill>
              </a:rPr>
              <a:t>为什么我的研究是重要的？对谁而言是重要的？</a:t>
            </a:r>
            <a:endParaRPr lang="en-US" altLang="zh-CN" sz="2400" dirty="0">
              <a:solidFill>
                <a:schemeClr val="tx1">
                  <a:lumMod val="75000"/>
                  <a:lumOff val="25000"/>
                </a:schemeClr>
              </a:solidFill>
            </a:endParaRPr>
          </a:p>
        </p:txBody>
      </p:sp>
      <p:pic>
        <p:nvPicPr>
          <p:cNvPr id="10" name="图片 9">
            <a:extLst>
              <a:ext uri="{FF2B5EF4-FFF2-40B4-BE49-F238E27FC236}">
                <a16:creationId xmlns:a16="http://schemas.microsoft.com/office/drawing/2014/main" id="{115E40E0-3E07-6649-86B5-DD8ACCB96D85}"/>
              </a:ext>
            </a:extLst>
          </p:cNvPr>
          <p:cNvPicPr>
            <a:picLocks noChangeAspect="1"/>
          </p:cNvPicPr>
          <p:nvPr/>
        </p:nvPicPr>
        <p:blipFill>
          <a:blip r:embed="rId2"/>
          <a:stretch>
            <a:fillRect/>
          </a:stretch>
        </p:blipFill>
        <p:spPr>
          <a:xfrm>
            <a:off x="3759895" y="3263206"/>
            <a:ext cx="469766" cy="484920"/>
          </a:xfrm>
          <a:prstGeom prst="rect">
            <a:avLst/>
          </a:prstGeom>
        </p:spPr>
      </p:pic>
      <p:pic>
        <p:nvPicPr>
          <p:cNvPr id="21" name="图片 20">
            <a:extLst>
              <a:ext uri="{FF2B5EF4-FFF2-40B4-BE49-F238E27FC236}">
                <a16:creationId xmlns:a16="http://schemas.microsoft.com/office/drawing/2014/main" id="{C2FF5584-A5DD-A741-B0C2-20BEE061DF76}"/>
              </a:ext>
            </a:extLst>
          </p:cNvPr>
          <p:cNvPicPr>
            <a:picLocks noChangeAspect="1"/>
          </p:cNvPicPr>
          <p:nvPr/>
        </p:nvPicPr>
        <p:blipFill>
          <a:blip r:embed="rId3"/>
          <a:stretch>
            <a:fillRect/>
          </a:stretch>
        </p:blipFill>
        <p:spPr>
          <a:xfrm>
            <a:off x="4626544" y="2319728"/>
            <a:ext cx="488518" cy="492365"/>
          </a:xfrm>
          <a:prstGeom prst="rect">
            <a:avLst/>
          </a:prstGeom>
        </p:spPr>
      </p:pic>
      <p:sp>
        <p:nvSpPr>
          <p:cNvPr id="23" name="圆角矩形 22">
            <a:extLst>
              <a:ext uri="{FF2B5EF4-FFF2-40B4-BE49-F238E27FC236}">
                <a16:creationId xmlns:a16="http://schemas.microsoft.com/office/drawing/2014/main" id="{8A449AF1-63BE-F740-9A68-9820437A38BD}"/>
              </a:ext>
            </a:extLst>
          </p:cNvPr>
          <p:cNvSpPr/>
          <p:nvPr/>
        </p:nvSpPr>
        <p:spPr>
          <a:xfrm>
            <a:off x="2410494" y="2328950"/>
            <a:ext cx="916031" cy="498909"/>
          </a:xfrm>
          <a:prstGeom prst="round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cxnSp>
        <p:nvCxnSpPr>
          <p:cNvPr id="25" name="直线箭头连接符 24">
            <a:extLst>
              <a:ext uri="{FF2B5EF4-FFF2-40B4-BE49-F238E27FC236}">
                <a16:creationId xmlns:a16="http://schemas.microsoft.com/office/drawing/2014/main" id="{5D063CFC-BBD5-6A4C-848E-E182E6262310}"/>
              </a:ext>
            </a:extLst>
          </p:cNvPr>
          <p:cNvCxnSpPr>
            <a:stCxn id="23" idx="2"/>
          </p:cNvCxnSpPr>
          <p:nvPr/>
        </p:nvCxnSpPr>
        <p:spPr>
          <a:xfrm flipH="1">
            <a:off x="1970690" y="2827859"/>
            <a:ext cx="897820" cy="1460362"/>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44559E7B-9AA2-DE45-992E-DBCDD6E78FA0}"/>
              </a:ext>
            </a:extLst>
          </p:cNvPr>
          <p:cNvSpPr txBox="1"/>
          <p:nvPr/>
        </p:nvSpPr>
        <p:spPr>
          <a:xfrm>
            <a:off x="1101182" y="4407607"/>
            <a:ext cx="4179478" cy="461665"/>
          </a:xfrm>
          <a:prstGeom prst="rect">
            <a:avLst/>
          </a:prstGeom>
          <a:noFill/>
        </p:spPr>
        <p:txBody>
          <a:bodyPr wrap="square" rtlCol="0">
            <a:spAutoFit/>
          </a:bodyPr>
          <a:lstStyle/>
          <a:p>
            <a:r>
              <a:rPr kumimoji="1" lang="zh-CN" altLang="en-US" sz="2400" dirty="0"/>
              <a:t>重要性取决于领域与研究背景！</a:t>
            </a:r>
          </a:p>
        </p:txBody>
      </p:sp>
      <p:sp>
        <p:nvSpPr>
          <p:cNvPr id="27" name="圆角矩形 26">
            <a:extLst>
              <a:ext uri="{FF2B5EF4-FFF2-40B4-BE49-F238E27FC236}">
                <a16:creationId xmlns:a16="http://schemas.microsoft.com/office/drawing/2014/main" id="{B444AE79-163E-8D47-AAC3-F372CD262FDB}"/>
              </a:ext>
            </a:extLst>
          </p:cNvPr>
          <p:cNvSpPr/>
          <p:nvPr/>
        </p:nvSpPr>
        <p:spPr>
          <a:xfrm>
            <a:off x="947903" y="4285250"/>
            <a:ext cx="4545972" cy="709660"/>
          </a:xfrm>
          <a:prstGeom prst="roundRect">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9" name="文本框 28">
            <a:extLst>
              <a:ext uri="{FF2B5EF4-FFF2-40B4-BE49-F238E27FC236}">
                <a16:creationId xmlns:a16="http://schemas.microsoft.com/office/drawing/2014/main" id="{8378581A-6633-D745-A55E-FCA336022F54}"/>
              </a:ext>
            </a:extLst>
          </p:cNvPr>
          <p:cNvSpPr txBox="1"/>
          <p:nvPr/>
        </p:nvSpPr>
        <p:spPr>
          <a:xfrm>
            <a:off x="7037722" y="5311647"/>
            <a:ext cx="3805123" cy="523220"/>
          </a:xfrm>
          <a:prstGeom prst="rect">
            <a:avLst/>
          </a:prstGeom>
          <a:noFill/>
        </p:spPr>
        <p:txBody>
          <a:bodyPr wrap="square" rtlCol="0">
            <a:spAutoFit/>
          </a:bodyPr>
          <a:lstStyle/>
          <a:p>
            <a:r>
              <a:rPr kumimoji="1" lang="zh-CN" altLang="en-US" sz="2800" dirty="0">
                <a:solidFill>
                  <a:srgbClr val="C00000"/>
                </a:solidFill>
              </a:rPr>
              <a:t>如何描述学术成果？</a:t>
            </a:r>
          </a:p>
        </p:txBody>
      </p:sp>
    </p:spTree>
    <p:extLst>
      <p:ext uri="{BB962C8B-B14F-4D97-AF65-F5344CB8AC3E}">
        <p14:creationId xmlns:p14="http://schemas.microsoft.com/office/powerpoint/2010/main" val="1502838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par>
                                <p:cTn id="16" presetID="10" presetClass="entr" presetSubtype="0" fill="hold"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500"/>
                                        <p:tgtEl>
                                          <p:spTgt spid="2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500"/>
                                        <p:tgtEl>
                                          <p:spTgt spid="2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3" grpId="0" animBg="1"/>
      <p:bldP spid="26" grpId="0"/>
      <p:bldP spid="27" grpId="0" animBg="1"/>
      <p:bldP spid="2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0AF3A52E-1C28-4C8F-93D7-496FDF3881E8}"/>
              </a:ext>
            </a:extLst>
          </p:cNvPr>
          <p:cNvCxnSpPr>
            <a:cxnSpLocks/>
          </p:cNvCxnSpPr>
          <p:nvPr/>
        </p:nvCxnSpPr>
        <p:spPr>
          <a:xfrm>
            <a:off x="453597" y="3666694"/>
            <a:ext cx="10750100" cy="0"/>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3" name="直接连接符 2">
            <a:extLst>
              <a:ext uri="{FF2B5EF4-FFF2-40B4-BE49-F238E27FC236}">
                <a16:creationId xmlns:a16="http://schemas.microsoft.com/office/drawing/2014/main" id="{B227C082-BAC6-49F2-8F4F-1B1DCE6D7779}"/>
              </a:ext>
            </a:extLst>
          </p:cNvPr>
          <p:cNvCxnSpPr/>
          <p:nvPr/>
        </p:nvCxnSpPr>
        <p:spPr>
          <a:xfrm>
            <a:off x="309625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1F52E09B-0E48-4156-8D7B-1FF61287BA8D}"/>
              </a:ext>
            </a:extLst>
          </p:cNvPr>
          <p:cNvCxnSpPr/>
          <p:nvPr/>
        </p:nvCxnSpPr>
        <p:spPr>
          <a:xfrm>
            <a:off x="604187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 name="iśļíḓé">
            <a:extLst>
              <a:ext uri="{FF2B5EF4-FFF2-40B4-BE49-F238E27FC236}">
                <a16:creationId xmlns:a16="http://schemas.microsoft.com/office/drawing/2014/main" id="{37EA0344-E687-42D0-885D-DE6E4BCD8B02}"/>
              </a:ext>
            </a:extLst>
          </p:cNvPr>
          <p:cNvSpPr txBox="1"/>
          <p:nvPr/>
        </p:nvSpPr>
        <p:spPr>
          <a:xfrm>
            <a:off x="973612" y="1470876"/>
            <a:ext cx="1452962" cy="864121"/>
          </a:xfrm>
          <a:prstGeom prst="rect">
            <a:avLst/>
          </a:prstGeom>
          <a:noFill/>
        </p:spPr>
        <p:txBody>
          <a:bodyPr wrap="square" lIns="91440" tIns="45720" rIns="91440" bIns="45720">
            <a:noAutofit/>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bg1">
                    <a:lumMod val="50000"/>
                  </a:schemeClr>
                </a:solidFill>
                <a:latin typeface="+mn-ea"/>
              </a:rPr>
              <a:t>01</a:t>
            </a:r>
          </a:p>
        </p:txBody>
      </p:sp>
      <p:sp>
        <p:nvSpPr>
          <p:cNvPr id="6" name="ïṩľîḓé">
            <a:extLst>
              <a:ext uri="{FF2B5EF4-FFF2-40B4-BE49-F238E27FC236}">
                <a16:creationId xmlns:a16="http://schemas.microsoft.com/office/drawing/2014/main" id="{01A3DDDD-ECB1-4BDA-AB58-56740826B3BB}"/>
              </a:ext>
            </a:extLst>
          </p:cNvPr>
          <p:cNvSpPr txBox="1"/>
          <p:nvPr/>
        </p:nvSpPr>
        <p:spPr>
          <a:xfrm>
            <a:off x="3869307" y="1489373"/>
            <a:ext cx="1452962" cy="864121"/>
          </a:xfrm>
          <a:prstGeom prst="rect">
            <a:avLst/>
          </a:prstGeom>
          <a:noFill/>
        </p:spPr>
        <p:txBody>
          <a:bodyPr wrap="square" lIns="91440" tIns="45720" rIns="91440" bIns="45720">
            <a:noAutofit/>
          </a:bodyPr>
          <a:lstStyle/>
          <a:p>
            <a:pPr algn="ctr"/>
            <a:r>
              <a:rPr lang="en-US" sz="5400" b="1" dirty="0">
                <a:solidFill>
                  <a:schemeClr val="bg1">
                    <a:lumMod val="50000"/>
                  </a:schemeClr>
                </a:solidFill>
                <a:latin typeface="+mn-ea"/>
              </a:rPr>
              <a:t>02</a:t>
            </a:r>
          </a:p>
        </p:txBody>
      </p:sp>
      <p:sp>
        <p:nvSpPr>
          <p:cNvPr id="7" name="îṩľiḑé">
            <a:extLst>
              <a:ext uri="{FF2B5EF4-FFF2-40B4-BE49-F238E27FC236}">
                <a16:creationId xmlns:a16="http://schemas.microsoft.com/office/drawing/2014/main" id="{9A628463-232C-4699-98D5-30F7C5CF0BB0}"/>
              </a:ext>
            </a:extLst>
          </p:cNvPr>
          <p:cNvSpPr txBox="1"/>
          <p:nvPr/>
        </p:nvSpPr>
        <p:spPr>
          <a:xfrm>
            <a:off x="6775873" y="1470876"/>
            <a:ext cx="1452962" cy="864121"/>
          </a:xfrm>
          <a:prstGeom prst="rect">
            <a:avLst/>
          </a:prstGeom>
          <a:noFill/>
        </p:spPr>
        <p:txBody>
          <a:bodyPr wrap="square" lIns="91440" tIns="45720" rIns="91440" bIns="45720">
            <a:noAutofit/>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chemeClr val="bg1">
                    <a:lumMod val="50000"/>
                  </a:schemeClr>
                </a:solidFill>
                <a:latin typeface="+mn-ea"/>
              </a:rPr>
              <a:t>03</a:t>
            </a:r>
          </a:p>
        </p:txBody>
      </p:sp>
      <p:sp>
        <p:nvSpPr>
          <p:cNvPr id="8" name="îṩľiďé">
            <a:extLst>
              <a:ext uri="{FF2B5EF4-FFF2-40B4-BE49-F238E27FC236}">
                <a16:creationId xmlns:a16="http://schemas.microsoft.com/office/drawing/2014/main" id="{683E1A7A-C148-4DB1-876E-8DA97DE958DF}"/>
              </a:ext>
            </a:extLst>
          </p:cNvPr>
          <p:cNvSpPr txBox="1"/>
          <p:nvPr/>
        </p:nvSpPr>
        <p:spPr>
          <a:xfrm>
            <a:off x="973612"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05</a:t>
            </a:r>
            <a:endParaRPr lang="en-US" sz="5400" b="1" dirty="0">
              <a:solidFill>
                <a:schemeClr val="bg1">
                  <a:lumMod val="50000"/>
                </a:schemeClr>
              </a:solidFill>
              <a:latin typeface="+mn-ea"/>
            </a:endParaRPr>
          </a:p>
        </p:txBody>
      </p:sp>
      <p:sp>
        <p:nvSpPr>
          <p:cNvPr id="9" name="îŝḻîḓê">
            <a:extLst>
              <a:ext uri="{FF2B5EF4-FFF2-40B4-BE49-F238E27FC236}">
                <a16:creationId xmlns:a16="http://schemas.microsoft.com/office/drawing/2014/main" id="{C86A78EE-8DBA-4A5C-8FC9-822C6C66A99F}"/>
              </a:ext>
            </a:extLst>
          </p:cNvPr>
          <p:cNvSpPr txBox="1"/>
          <p:nvPr/>
        </p:nvSpPr>
        <p:spPr>
          <a:xfrm>
            <a:off x="3869307" y="3941899"/>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altLang="zh-CN" b="1" dirty="0">
                <a:solidFill>
                  <a:schemeClr val="bg1">
                    <a:lumMod val="50000"/>
                  </a:schemeClr>
                </a:solidFill>
                <a:latin typeface="+mn-ea"/>
              </a:rPr>
              <a:t>06</a:t>
            </a:r>
            <a:endParaRPr lang="en-US" b="1" dirty="0">
              <a:solidFill>
                <a:schemeClr val="bg1">
                  <a:lumMod val="50000"/>
                </a:schemeClr>
              </a:solidFill>
              <a:latin typeface="+mn-ea"/>
            </a:endParaRPr>
          </a:p>
        </p:txBody>
      </p:sp>
      <p:sp>
        <p:nvSpPr>
          <p:cNvPr id="10" name="iṣļïḑe">
            <a:extLst>
              <a:ext uri="{FF2B5EF4-FFF2-40B4-BE49-F238E27FC236}">
                <a16:creationId xmlns:a16="http://schemas.microsoft.com/office/drawing/2014/main" id="{C886699F-0052-4DC9-A5A4-7EF49D7F669A}"/>
              </a:ext>
            </a:extLst>
          </p:cNvPr>
          <p:cNvSpPr txBox="1"/>
          <p:nvPr/>
        </p:nvSpPr>
        <p:spPr>
          <a:xfrm>
            <a:off x="678241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07</a:t>
            </a:r>
            <a:endParaRPr lang="en-US" sz="5400" b="1" dirty="0">
              <a:solidFill>
                <a:schemeClr val="bg1">
                  <a:lumMod val="50000"/>
                </a:schemeClr>
              </a:solidFill>
              <a:latin typeface="+mn-ea"/>
            </a:endParaRPr>
          </a:p>
        </p:txBody>
      </p:sp>
      <p:sp>
        <p:nvSpPr>
          <p:cNvPr id="11" name="矩形 10">
            <a:extLst>
              <a:ext uri="{FF2B5EF4-FFF2-40B4-BE49-F238E27FC236}">
                <a16:creationId xmlns:a16="http://schemas.microsoft.com/office/drawing/2014/main" id="{95BBB88B-591E-4746-8E81-7295960227D7}"/>
              </a:ext>
            </a:extLst>
          </p:cNvPr>
          <p:cNvSpPr/>
          <p:nvPr/>
        </p:nvSpPr>
        <p:spPr>
          <a:xfrm>
            <a:off x="530541" y="2527369"/>
            <a:ext cx="2339102"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结构的逻辑性</a:t>
            </a:r>
          </a:p>
        </p:txBody>
      </p:sp>
      <p:sp>
        <p:nvSpPr>
          <p:cNvPr id="12" name="矩形 11">
            <a:extLst>
              <a:ext uri="{FF2B5EF4-FFF2-40B4-BE49-F238E27FC236}">
                <a16:creationId xmlns:a16="http://schemas.microsoft.com/office/drawing/2014/main" id="{6271F6B7-3E76-4E4B-8089-2D69784945DF}"/>
              </a:ext>
            </a:extLst>
          </p:cNvPr>
          <p:cNvSpPr/>
          <p:nvPr/>
        </p:nvSpPr>
        <p:spPr>
          <a:xfrm>
            <a:off x="698054" y="4612361"/>
            <a:ext cx="2004075" cy="1154355"/>
          </a:xfrm>
          <a:prstGeom prst="rect">
            <a:avLst/>
          </a:prstGeom>
        </p:spPr>
        <p:txBody>
          <a:bodyPr wrap="none">
            <a:spAutoFit/>
          </a:bodyPr>
          <a:lstStyle/>
          <a:p>
            <a:pPr algn="ctr">
              <a:lnSpc>
                <a:spcPct val="130000"/>
              </a:lnSpc>
            </a:pPr>
            <a:r>
              <a:rPr lang="en-US" altLang="zh-CN" sz="2800" b="1" dirty="0">
                <a:solidFill>
                  <a:schemeClr val="bg1">
                    <a:lumMod val="50000"/>
                  </a:schemeClr>
                </a:solidFill>
              </a:rPr>
              <a:t>Abstract</a:t>
            </a:r>
            <a:r>
              <a:rPr lang="zh-CN" altLang="en-US" sz="2800" b="1" dirty="0">
                <a:solidFill>
                  <a:schemeClr val="bg1">
                    <a:lumMod val="50000"/>
                  </a:schemeClr>
                </a:solidFill>
              </a:rPr>
              <a:t> </a:t>
            </a:r>
            <a:r>
              <a:rPr lang="en-US" altLang="zh-CN" sz="2800" b="1" dirty="0">
                <a:solidFill>
                  <a:schemeClr val="bg1">
                    <a:lumMod val="50000"/>
                  </a:schemeClr>
                </a:solidFill>
              </a:rPr>
              <a:t>&amp;</a:t>
            </a:r>
          </a:p>
          <a:p>
            <a:pPr algn="ctr">
              <a:lnSpc>
                <a:spcPct val="130000"/>
              </a:lnSpc>
            </a:pPr>
            <a:r>
              <a:rPr lang="en-US" altLang="zh-CN" sz="2800" b="1" dirty="0">
                <a:solidFill>
                  <a:schemeClr val="bg1">
                    <a:lumMod val="50000"/>
                  </a:schemeClr>
                </a:solidFill>
              </a:rPr>
              <a:t>Keywords</a:t>
            </a:r>
            <a:endParaRPr lang="zh-CN" altLang="en-US" sz="2800" b="1" dirty="0">
              <a:solidFill>
                <a:schemeClr val="bg1">
                  <a:lumMod val="50000"/>
                </a:schemeClr>
              </a:solidFill>
            </a:endParaRPr>
          </a:p>
        </p:txBody>
      </p:sp>
      <p:sp>
        <p:nvSpPr>
          <p:cNvPr id="13" name="矩形 12">
            <a:extLst>
              <a:ext uri="{FF2B5EF4-FFF2-40B4-BE49-F238E27FC236}">
                <a16:creationId xmlns:a16="http://schemas.microsoft.com/office/drawing/2014/main" id="{E720D61E-50C5-43E5-95FB-2B315EBACFB1}"/>
              </a:ext>
            </a:extLst>
          </p:cNvPr>
          <p:cNvSpPr/>
          <p:nvPr/>
        </p:nvSpPr>
        <p:spPr>
          <a:xfrm>
            <a:off x="3427035" y="2527369"/>
            <a:ext cx="2339102"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语句的逻辑性</a:t>
            </a:r>
          </a:p>
        </p:txBody>
      </p:sp>
      <p:sp>
        <p:nvSpPr>
          <p:cNvPr id="14" name="矩形 13">
            <a:extLst>
              <a:ext uri="{FF2B5EF4-FFF2-40B4-BE49-F238E27FC236}">
                <a16:creationId xmlns:a16="http://schemas.microsoft.com/office/drawing/2014/main" id="{1637923F-2738-4AAD-9837-60FBE2061A22}"/>
              </a:ext>
            </a:extLst>
          </p:cNvPr>
          <p:cNvSpPr/>
          <p:nvPr/>
        </p:nvSpPr>
        <p:spPr>
          <a:xfrm>
            <a:off x="6340145" y="2527369"/>
            <a:ext cx="2339102" cy="597151"/>
          </a:xfrm>
          <a:prstGeom prst="rect">
            <a:avLst/>
          </a:prstGeom>
        </p:spPr>
        <p:txBody>
          <a:bodyPr wrap="none">
            <a:spAutoFit/>
          </a:bodyPr>
          <a:lstStyle/>
          <a:p>
            <a:pPr algn="ctr">
              <a:lnSpc>
                <a:spcPct val="130000"/>
              </a:lnSpc>
            </a:pPr>
            <a:r>
              <a:rPr lang="zh-CN" altLang="en-US" sz="2800" b="1" dirty="0">
                <a:solidFill>
                  <a:schemeClr val="bg1">
                    <a:lumMod val="50000"/>
                  </a:schemeClr>
                </a:solidFill>
              </a:rPr>
              <a:t>论证的逻辑性</a:t>
            </a:r>
          </a:p>
        </p:txBody>
      </p:sp>
      <p:sp>
        <p:nvSpPr>
          <p:cNvPr id="15" name="矩形 14">
            <a:extLst>
              <a:ext uri="{FF2B5EF4-FFF2-40B4-BE49-F238E27FC236}">
                <a16:creationId xmlns:a16="http://schemas.microsoft.com/office/drawing/2014/main" id="{367CC102-2238-465C-9544-06868EE8CB02}"/>
              </a:ext>
            </a:extLst>
          </p:cNvPr>
          <p:cNvSpPr/>
          <p:nvPr/>
        </p:nvSpPr>
        <p:spPr>
          <a:xfrm>
            <a:off x="3454300" y="4897434"/>
            <a:ext cx="2281395"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Introduction</a:t>
            </a:r>
            <a:endParaRPr lang="zh-CN" altLang="en-US" sz="2800" b="1" dirty="0">
              <a:solidFill>
                <a:schemeClr val="bg1">
                  <a:lumMod val="50000"/>
                </a:schemeClr>
              </a:solidFill>
            </a:endParaRPr>
          </a:p>
        </p:txBody>
      </p:sp>
      <p:sp>
        <p:nvSpPr>
          <p:cNvPr id="16" name="矩形 15">
            <a:extLst>
              <a:ext uri="{FF2B5EF4-FFF2-40B4-BE49-F238E27FC236}">
                <a16:creationId xmlns:a16="http://schemas.microsoft.com/office/drawing/2014/main" id="{4A559D4B-B2C0-44B7-BC13-BB54D1EFAD25}"/>
              </a:ext>
            </a:extLst>
          </p:cNvPr>
          <p:cNvSpPr/>
          <p:nvPr/>
        </p:nvSpPr>
        <p:spPr>
          <a:xfrm>
            <a:off x="6307294" y="4897434"/>
            <a:ext cx="2403222"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Main</a:t>
            </a:r>
            <a:r>
              <a:rPr lang="zh-CN" altLang="en-US" sz="2800" b="1" dirty="0">
                <a:solidFill>
                  <a:schemeClr val="bg1">
                    <a:lumMod val="50000"/>
                  </a:schemeClr>
                </a:solidFill>
              </a:rPr>
              <a:t> </a:t>
            </a:r>
            <a:r>
              <a:rPr lang="en-US" altLang="zh-CN" sz="2800" b="1" dirty="0">
                <a:solidFill>
                  <a:schemeClr val="bg1">
                    <a:lumMod val="50000"/>
                  </a:schemeClr>
                </a:solidFill>
              </a:rPr>
              <a:t>Results</a:t>
            </a:r>
            <a:endParaRPr lang="zh-CN" altLang="en-US" sz="2800" b="1" dirty="0">
              <a:solidFill>
                <a:schemeClr val="bg1">
                  <a:lumMod val="50000"/>
                </a:schemeClr>
              </a:solidFill>
            </a:endParaRPr>
          </a:p>
        </p:txBody>
      </p:sp>
      <p:pic>
        <p:nvPicPr>
          <p:cNvPr id="18" name="图片 17">
            <a:extLst>
              <a:ext uri="{FF2B5EF4-FFF2-40B4-BE49-F238E27FC236}">
                <a16:creationId xmlns:a16="http://schemas.microsoft.com/office/drawing/2014/main" id="{32036FC8-892B-40D2-9C2F-79D21C1F941F}"/>
              </a:ext>
            </a:extLst>
          </p:cNvPr>
          <p:cNvPicPr>
            <a:picLocks noChangeAspect="1"/>
          </p:cNvPicPr>
          <p:nvPr/>
        </p:nvPicPr>
        <p:blipFill>
          <a:blip r:embed="rId2"/>
          <a:stretch>
            <a:fillRect/>
          </a:stretch>
        </p:blipFill>
        <p:spPr>
          <a:xfrm>
            <a:off x="4962525" y="-25400"/>
            <a:ext cx="2266950" cy="890247"/>
          </a:xfrm>
          <a:prstGeom prst="rect">
            <a:avLst/>
          </a:prstGeom>
          <a:effectLst>
            <a:outerShdw blurRad="50800" dist="38100" dir="2700000" algn="tl" rotWithShape="0">
              <a:prstClr val="black">
                <a:alpha val="40000"/>
              </a:prstClr>
            </a:outerShdw>
          </a:effectLst>
        </p:spPr>
      </p:pic>
      <p:pic>
        <p:nvPicPr>
          <p:cNvPr id="19" name="图片 18">
            <a:extLst>
              <a:ext uri="{FF2B5EF4-FFF2-40B4-BE49-F238E27FC236}">
                <a16:creationId xmlns:a16="http://schemas.microsoft.com/office/drawing/2014/main" id="{231F7276-3350-4F69-9B32-F318C6B8B13C}"/>
              </a:ext>
            </a:extLst>
          </p:cNvPr>
          <p:cNvPicPr>
            <a:picLocks noChangeAspect="1"/>
          </p:cNvPicPr>
          <p:nvPr/>
        </p:nvPicPr>
        <p:blipFill rotWithShape="1">
          <a:blip r:embed="rId3" cstate="print"/>
          <a:srcRect r="1346"/>
          <a:stretch/>
        </p:blipFill>
        <p:spPr>
          <a:xfrm>
            <a:off x="516" y="6041797"/>
            <a:ext cx="12166903" cy="411617"/>
          </a:xfrm>
          <a:prstGeom prst="rect">
            <a:avLst/>
          </a:prstGeom>
        </p:spPr>
      </p:pic>
      <p:sp>
        <p:nvSpPr>
          <p:cNvPr id="20" name="矩形 19">
            <a:extLst>
              <a:ext uri="{FF2B5EF4-FFF2-40B4-BE49-F238E27FC236}">
                <a16:creationId xmlns:a16="http://schemas.microsoft.com/office/drawing/2014/main" id="{D696D7A9-CBB5-42E1-958F-843D2256B6E7}"/>
              </a:ext>
            </a:extLst>
          </p:cNvPr>
          <p:cNvSpPr/>
          <p:nvPr/>
        </p:nvSpPr>
        <p:spPr>
          <a:xfrm>
            <a:off x="9876289" y="1264311"/>
            <a:ext cx="900000" cy="9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3">
            <a:extLst>
              <a:ext uri="{FF2B5EF4-FFF2-40B4-BE49-F238E27FC236}">
                <a16:creationId xmlns:a16="http://schemas.microsoft.com/office/drawing/2014/main" id="{49CE2611-407D-3641-8728-4D467C7A9FF4}"/>
              </a:ext>
            </a:extLst>
          </p:cNvPr>
          <p:cNvCxnSpPr/>
          <p:nvPr/>
        </p:nvCxnSpPr>
        <p:spPr>
          <a:xfrm>
            <a:off x="8914321" y="1296629"/>
            <a:ext cx="0" cy="474012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2" name="îṩľiḑé">
            <a:extLst>
              <a:ext uri="{FF2B5EF4-FFF2-40B4-BE49-F238E27FC236}">
                <a16:creationId xmlns:a16="http://schemas.microsoft.com/office/drawing/2014/main" id="{9ADAD37E-49DA-004D-934F-4903D9ECCA24}"/>
              </a:ext>
            </a:extLst>
          </p:cNvPr>
          <p:cNvSpPr txBox="1"/>
          <p:nvPr/>
        </p:nvSpPr>
        <p:spPr>
          <a:xfrm>
            <a:off x="9599808" y="1569383"/>
            <a:ext cx="1452962" cy="864121"/>
          </a:xfrm>
          <a:prstGeom prst="rect">
            <a:avLst/>
          </a:prstGeom>
          <a:noFill/>
        </p:spPr>
        <p:txBody>
          <a:bodyPr wrap="square" lIns="91440" tIns="45720" rIns="91440" bIns="45720">
            <a:normAutofit lnSpcReduction="10000"/>
          </a:bodyPr>
          <a:lstStyle>
            <a:defPPr>
              <a:defRPr lang="zh-CN"/>
            </a:defPPr>
            <a:lvl1pPr algn="ctr">
              <a:defRPr sz="5400">
                <a:solidFill>
                  <a:schemeClr val="bg1">
                    <a:lumMod val="65000"/>
                  </a:schemeClr>
                </a:solidFill>
                <a:latin typeface="Impact" panose="020B0806030902050204" pitchFamily="34" charset="0"/>
              </a:defRPr>
            </a:lvl1pPr>
          </a:lstStyle>
          <a:p>
            <a:r>
              <a:rPr lang="en-US" b="1" dirty="0">
                <a:solidFill>
                  <a:srgbClr val="C00000"/>
                </a:solidFill>
                <a:latin typeface="+mn-ea"/>
              </a:rPr>
              <a:t>0</a:t>
            </a:r>
            <a:r>
              <a:rPr lang="en-US" altLang="zh-CN" b="1" dirty="0">
                <a:solidFill>
                  <a:srgbClr val="C00000"/>
                </a:solidFill>
                <a:latin typeface="+mn-ea"/>
              </a:rPr>
              <a:t>4</a:t>
            </a:r>
            <a:endParaRPr lang="en-US" b="1" dirty="0">
              <a:solidFill>
                <a:srgbClr val="C00000"/>
              </a:solidFill>
              <a:latin typeface="+mn-ea"/>
            </a:endParaRPr>
          </a:p>
        </p:txBody>
      </p:sp>
      <p:sp>
        <p:nvSpPr>
          <p:cNvPr id="23" name="iṣļïḑe">
            <a:extLst>
              <a:ext uri="{FF2B5EF4-FFF2-40B4-BE49-F238E27FC236}">
                <a16:creationId xmlns:a16="http://schemas.microsoft.com/office/drawing/2014/main" id="{60304C7A-CE81-EB4D-ACD3-28FF526ECCBB}"/>
              </a:ext>
            </a:extLst>
          </p:cNvPr>
          <p:cNvSpPr txBox="1"/>
          <p:nvPr/>
        </p:nvSpPr>
        <p:spPr>
          <a:xfrm>
            <a:off x="9599808" y="3941899"/>
            <a:ext cx="1452962" cy="864121"/>
          </a:xfrm>
          <a:prstGeom prst="rect">
            <a:avLst/>
          </a:prstGeom>
          <a:noFill/>
        </p:spPr>
        <p:txBody>
          <a:bodyPr wrap="square" lIns="91440" tIns="45720" rIns="91440" bIns="45720">
            <a:normAutofit lnSpcReduction="10000"/>
          </a:bodyPr>
          <a:lstStyle/>
          <a:p>
            <a:pPr algn="ctr"/>
            <a:r>
              <a:rPr lang="en-US" altLang="zh-CN" sz="5400" b="1" dirty="0">
                <a:solidFill>
                  <a:schemeClr val="bg1">
                    <a:lumMod val="50000"/>
                  </a:schemeClr>
                </a:solidFill>
                <a:latin typeface="+mn-ea"/>
              </a:rPr>
              <a:t>08</a:t>
            </a:r>
            <a:endParaRPr lang="en-US" sz="5400" b="1" dirty="0">
              <a:solidFill>
                <a:schemeClr val="bg1">
                  <a:lumMod val="50000"/>
                </a:schemeClr>
              </a:solidFill>
              <a:latin typeface="+mn-ea"/>
            </a:endParaRPr>
          </a:p>
        </p:txBody>
      </p:sp>
      <p:sp>
        <p:nvSpPr>
          <p:cNvPr id="24" name="矩形 23">
            <a:extLst>
              <a:ext uri="{FF2B5EF4-FFF2-40B4-BE49-F238E27FC236}">
                <a16:creationId xmlns:a16="http://schemas.microsoft.com/office/drawing/2014/main" id="{E41BC06F-E5CB-4249-A154-494815E2111C}"/>
              </a:ext>
            </a:extLst>
          </p:cNvPr>
          <p:cNvSpPr/>
          <p:nvPr/>
        </p:nvSpPr>
        <p:spPr>
          <a:xfrm>
            <a:off x="9516607" y="2527369"/>
            <a:ext cx="1620957" cy="597151"/>
          </a:xfrm>
          <a:prstGeom prst="rect">
            <a:avLst/>
          </a:prstGeom>
        </p:spPr>
        <p:txBody>
          <a:bodyPr wrap="none">
            <a:spAutoFit/>
          </a:bodyPr>
          <a:lstStyle/>
          <a:p>
            <a:pPr algn="ctr">
              <a:lnSpc>
                <a:spcPct val="130000"/>
              </a:lnSpc>
            </a:pPr>
            <a:r>
              <a:rPr lang="zh-CN" altLang="en-US" sz="2800" b="1" dirty="0">
                <a:solidFill>
                  <a:srgbClr val="C00000"/>
                </a:solidFill>
              </a:rPr>
              <a:t>写作规范</a:t>
            </a:r>
          </a:p>
        </p:txBody>
      </p:sp>
      <p:sp>
        <p:nvSpPr>
          <p:cNvPr id="25" name="矩形 24">
            <a:extLst>
              <a:ext uri="{FF2B5EF4-FFF2-40B4-BE49-F238E27FC236}">
                <a16:creationId xmlns:a16="http://schemas.microsoft.com/office/drawing/2014/main" id="{9D98F6B2-2B78-C948-8721-5098BA870C49}"/>
              </a:ext>
            </a:extLst>
          </p:cNvPr>
          <p:cNvSpPr/>
          <p:nvPr/>
        </p:nvSpPr>
        <p:spPr>
          <a:xfrm>
            <a:off x="9255328" y="4897434"/>
            <a:ext cx="2141933" cy="594202"/>
          </a:xfrm>
          <a:prstGeom prst="rect">
            <a:avLst/>
          </a:prstGeom>
        </p:spPr>
        <p:txBody>
          <a:bodyPr wrap="none">
            <a:spAutoFit/>
          </a:bodyPr>
          <a:lstStyle/>
          <a:p>
            <a:pPr algn="ctr">
              <a:lnSpc>
                <a:spcPct val="130000"/>
              </a:lnSpc>
            </a:pPr>
            <a:r>
              <a:rPr lang="en-US" altLang="zh-CN" sz="2800" b="1" dirty="0">
                <a:solidFill>
                  <a:schemeClr val="bg1">
                    <a:lumMod val="50000"/>
                  </a:schemeClr>
                </a:solidFill>
              </a:rPr>
              <a:t>Conclusion</a:t>
            </a:r>
            <a:endParaRPr lang="zh-CN" altLang="en-US" sz="2800" b="1" dirty="0">
              <a:solidFill>
                <a:schemeClr val="bg1">
                  <a:lumMod val="50000"/>
                </a:schemeClr>
              </a:solidFill>
            </a:endParaRPr>
          </a:p>
        </p:txBody>
      </p:sp>
    </p:spTree>
    <p:extLst>
      <p:ext uri="{BB962C8B-B14F-4D97-AF65-F5344CB8AC3E}">
        <p14:creationId xmlns:p14="http://schemas.microsoft.com/office/powerpoint/2010/main" val="23133911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写作规范</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483681" y="953793"/>
            <a:ext cx="11382004" cy="500594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838568" y="112130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611857" y="574778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a:extLst>
              <a:ext uri="{FF2B5EF4-FFF2-40B4-BE49-F238E27FC236}">
                <a16:creationId xmlns:a16="http://schemas.microsoft.com/office/drawing/2014/main" id="{F765BABC-3C75-8549-91AA-92403E484316}"/>
              </a:ext>
            </a:extLst>
          </p:cNvPr>
          <p:cNvSpPr txBox="1"/>
          <p:nvPr/>
        </p:nvSpPr>
        <p:spPr>
          <a:xfrm>
            <a:off x="924743" y="1242355"/>
            <a:ext cx="4971299" cy="2308324"/>
          </a:xfrm>
          <a:prstGeom prst="rect">
            <a:avLst/>
          </a:prstGeom>
          <a:noFill/>
        </p:spPr>
        <p:txBody>
          <a:bodyPr wrap="square" rtlCol="0">
            <a:spAutoFit/>
          </a:bodyPr>
          <a:lstStyle/>
          <a:p>
            <a:endParaRPr kumimoji="1" lang="en-US" altLang="zh-CN" sz="2400" dirty="0">
              <a:solidFill>
                <a:srgbClr val="C00000"/>
              </a:solidFill>
            </a:endParaRPr>
          </a:p>
          <a:p>
            <a:pPr marL="342900" indent="-342900">
              <a:buFont typeface="Arial" panose="020B0604020202020204" pitchFamily="34" charset="0"/>
              <a:buChar char="•"/>
            </a:pPr>
            <a:r>
              <a:rPr kumimoji="1" lang="zh-CN" altLang="en-US" sz="2400" dirty="0"/>
              <a:t>文章行距</a:t>
            </a:r>
            <a:endParaRPr kumimoji="1" lang="en-US" altLang="zh-CN" sz="2400" dirty="0"/>
          </a:p>
          <a:p>
            <a:pPr marL="342900" indent="-342900">
              <a:buFont typeface="Arial" panose="020B0604020202020204" pitchFamily="34" charset="0"/>
              <a:buChar char="•"/>
            </a:pPr>
            <a:r>
              <a:rPr kumimoji="1" lang="zh-CN" altLang="en-US" sz="2400" dirty="0"/>
              <a:t>页眉页首间距</a:t>
            </a:r>
            <a:endParaRPr kumimoji="1" lang="en-US" altLang="zh-CN" sz="2400" dirty="0"/>
          </a:p>
          <a:p>
            <a:pPr marL="342900" indent="-342900">
              <a:buFont typeface="Arial" panose="020B0604020202020204" pitchFamily="34" charset="0"/>
              <a:buChar char="•"/>
            </a:pPr>
            <a:r>
              <a:rPr kumimoji="1" lang="zh-CN" altLang="en-US" sz="2400" dirty="0"/>
              <a:t>字体大小</a:t>
            </a:r>
            <a:endParaRPr kumimoji="1" lang="en-US" altLang="zh-CN" sz="2400" dirty="0"/>
          </a:p>
          <a:p>
            <a:pPr marL="342900" indent="-342900">
              <a:buFont typeface="Arial" panose="020B0604020202020204" pitchFamily="34" charset="0"/>
              <a:buChar char="•"/>
            </a:pPr>
            <a:r>
              <a:rPr kumimoji="1" lang="zh-CN" altLang="en-US" sz="2400" dirty="0"/>
              <a:t>引用格式</a:t>
            </a:r>
            <a:endParaRPr kumimoji="1" lang="en-US" altLang="zh-CN" sz="2400" dirty="0"/>
          </a:p>
          <a:p>
            <a:pPr marL="342900" indent="-342900">
              <a:buFont typeface="Arial" panose="020B0604020202020204" pitchFamily="34" charset="0"/>
              <a:buChar char="•"/>
            </a:pPr>
            <a:r>
              <a:rPr kumimoji="1" lang="en-US" altLang="zh-CN" sz="2400" dirty="0"/>
              <a:t>……</a:t>
            </a:r>
          </a:p>
        </p:txBody>
      </p:sp>
      <p:sp>
        <p:nvSpPr>
          <p:cNvPr id="6" name="矩形 5">
            <a:extLst>
              <a:ext uri="{FF2B5EF4-FFF2-40B4-BE49-F238E27FC236}">
                <a16:creationId xmlns:a16="http://schemas.microsoft.com/office/drawing/2014/main" id="{3E88097D-2A66-6A4C-A637-6254CD1BD58F}"/>
              </a:ext>
            </a:extLst>
          </p:cNvPr>
          <p:cNvSpPr/>
          <p:nvPr/>
        </p:nvSpPr>
        <p:spPr>
          <a:xfrm>
            <a:off x="924743" y="3799010"/>
            <a:ext cx="4493538" cy="461665"/>
          </a:xfrm>
          <a:prstGeom prst="rect">
            <a:avLst/>
          </a:prstGeom>
        </p:spPr>
        <p:txBody>
          <a:bodyPr wrap="none">
            <a:spAutoFit/>
          </a:bodyPr>
          <a:lstStyle/>
          <a:p>
            <a:r>
              <a:rPr kumimoji="1" lang="zh-CN" altLang="en-US" sz="2400" dirty="0">
                <a:solidFill>
                  <a:srgbClr val="C00000"/>
                </a:solidFill>
              </a:rPr>
              <a:t>每个杂志和会议有不同的要求！</a:t>
            </a:r>
            <a:endParaRPr lang="zh-CN" altLang="en-US" sz="2400" dirty="0"/>
          </a:p>
        </p:txBody>
      </p:sp>
      <p:sp>
        <p:nvSpPr>
          <p:cNvPr id="8" name="右箭头 7">
            <a:extLst>
              <a:ext uri="{FF2B5EF4-FFF2-40B4-BE49-F238E27FC236}">
                <a16:creationId xmlns:a16="http://schemas.microsoft.com/office/drawing/2014/main" id="{B83B5940-F07C-AF45-B3A7-81CA61B121FD}"/>
              </a:ext>
            </a:extLst>
          </p:cNvPr>
          <p:cNvSpPr/>
          <p:nvPr/>
        </p:nvSpPr>
        <p:spPr>
          <a:xfrm>
            <a:off x="5606796" y="2471821"/>
            <a:ext cx="978408" cy="484632"/>
          </a:xfrm>
          <a:prstGeom prst="rightArrow">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a:extLst>
              <a:ext uri="{FF2B5EF4-FFF2-40B4-BE49-F238E27FC236}">
                <a16:creationId xmlns:a16="http://schemas.microsoft.com/office/drawing/2014/main" id="{65944453-3948-9944-98B4-DA5B1001B1D1}"/>
              </a:ext>
            </a:extLst>
          </p:cNvPr>
          <p:cNvSpPr txBox="1"/>
          <p:nvPr/>
        </p:nvSpPr>
        <p:spPr>
          <a:xfrm>
            <a:off x="6864612" y="1200020"/>
            <a:ext cx="3812130" cy="1938992"/>
          </a:xfrm>
          <a:prstGeom prst="rect">
            <a:avLst/>
          </a:prstGeom>
          <a:noFill/>
        </p:spPr>
        <p:txBody>
          <a:bodyPr wrap="square" rtlCol="0">
            <a:spAutoFit/>
          </a:bodyPr>
          <a:lstStyle/>
          <a:p>
            <a:endParaRPr kumimoji="1" lang="en-US" altLang="zh-CN" sz="2400" dirty="0">
              <a:solidFill>
                <a:srgbClr val="C00000"/>
              </a:solidFill>
            </a:endParaRPr>
          </a:p>
          <a:p>
            <a:pPr marL="342900" indent="-342900">
              <a:buFont typeface="Arial" panose="020B0604020202020204" pitchFamily="34" charset="0"/>
              <a:buChar char="•"/>
            </a:pPr>
            <a:r>
              <a:rPr kumimoji="1" lang="zh-CN" altLang="en-US" sz="2400" dirty="0"/>
              <a:t>建议用</a:t>
            </a:r>
            <a:r>
              <a:rPr kumimoji="1" lang="en-US" altLang="zh-CN" sz="2400" dirty="0"/>
              <a:t>Latex</a:t>
            </a:r>
            <a:r>
              <a:rPr kumimoji="1" lang="zh-CN" altLang="en-US" sz="2400" dirty="0"/>
              <a:t>撰写论文</a:t>
            </a:r>
            <a:endParaRPr kumimoji="1" lang="en-US" altLang="zh-CN" sz="2400" dirty="0"/>
          </a:p>
          <a:p>
            <a:pPr marL="342900" indent="-342900">
              <a:buFont typeface="Arial" panose="020B0604020202020204" pitchFamily="34" charset="0"/>
              <a:buChar char="•"/>
            </a:pPr>
            <a:r>
              <a:rPr kumimoji="1" lang="zh-CN" altLang="en-US" sz="2400" dirty="0"/>
              <a:t>从杂志和期刊的出版商处下载</a:t>
            </a:r>
            <a:r>
              <a:rPr kumimoji="1" lang="en-US" altLang="zh-CN" sz="2400" dirty="0"/>
              <a:t>Latex</a:t>
            </a:r>
            <a:r>
              <a:rPr kumimoji="1" lang="zh-CN" altLang="en-US" sz="2400" dirty="0"/>
              <a:t>模版（包含</a:t>
            </a:r>
            <a:r>
              <a:rPr kumimoji="1" lang="en-US" altLang="zh-CN" sz="2400" dirty="0" err="1"/>
              <a:t>cls</a:t>
            </a:r>
            <a:r>
              <a:rPr kumimoji="1" lang="zh-CN" altLang="en-US" sz="2400" dirty="0"/>
              <a:t>、</a:t>
            </a:r>
            <a:r>
              <a:rPr kumimoji="1" lang="en-US" altLang="zh-CN" sz="2400" dirty="0" err="1"/>
              <a:t>bibstyle</a:t>
            </a:r>
            <a:r>
              <a:rPr kumimoji="1" lang="zh-CN" altLang="en-US" sz="2400" dirty="0"/>
              <a:t>文件）</a:t>
            </a:r>
            <a:endParaRPr kumimoji="1" lang="en-US" altLang="zh-CN" sz="2400" dirty="0"/>
          </a:p>
        </p:txBody>
      </p:sp>
      <p:pic>
        <p:nvPicPr>
          <p:cNvPr id="10" name="图片 9">
            <a:extLst>
              <a:ext uri="{FF2B5EF4-FFF2-40B4-BE49-F238E27FC236}">
                <a16:creationId xmlns:a16="http://schemas.microsoft.com/office/drawing/2014/main" id="{B9B65D68-3638-EF49-97A1-BAE6397CB80A}"/>
              </a:ext>
            </a:extLst>
          </p:cNvPr>
          <p:cNvPicPr>
            <a:picLocks noChangeAspect="1"/>
          </p:cNvPicPr>
          <p:nvPr/>
        </p:nvPicPr>
        <p:blipFill>
          <a:blip r:embed="rId2"/>
          <a:stretch>
            <a:fillRect/>
          </a:stretch>
        </p:blipFill>
        <p:spPr>
          <a:xfrm>
            <a:off x="7437361" y="3133691"/>
            <a:ext cx="2138439" cy="1305076"/>
          </a:xfrm>
          <a:prstGeom prst="rect">
            <a:avLst/>
          </a:prstGeom>
        </p:spPr>
      </p:pic>
      <p:sp>
        <p:nvSpPr>
          <p:cNvPr id="11" name="文本框 10">
            <a:extLst>
              <a:ext uri="{FF2B5EF4-FFF2-40B4-BE49-F238E27FC236}">
                <a16:creationId xmlns:a16="http://schemas.microsoft.com/office/drawing/2014/main" id="{85AB24B6-964E-094A-923B-FB0B0CA942C8}"/>
              </a:ext>
            </a:extLst>
          </p:cNvPr>
          <p:cNvSpPr txBox="1"/>
          <p:nvPr/>
        </p:nvSpPr>
        <p:spPr>
          <a:xfrm>
            <a:off x="7911430" y="4364708"/>
            <a:ext cx="2307837" cy="369332"/>
          </a:xfrm>
          <a:prstGeom prst="rect">
            <a:avLst/>
          </a:prstGeom>
          <a:noFill/>
        </p:spPr>
        <p:txBody>
          <a:bodyPr wrap="square" rtlCol="0">
            <a:spAutoFit/>
          </a:bodyPr>
          <a:lstStyle/>
          <a:p>
            <a:r>
              <a:rPr kumimoji="1" lang="en-US" altLang="zh-CN" dirty="0"/>
              <a:t>Latex</a:t>
            </a:r>
            <a:r>
              <a:rPr kumimoji="1" lang="zh-CN" altLang="en-US" dirty="0"/>
              <a:t> </a:t>
            </a:r>
            <a:r>
              <a:rPr kumimoji="1" lang="en-US" altLang="zh-CN" dirty="0" err="1"/>
              <a:t>yyds</a:t>
            </a:r>
            <a:r>
              <a:rPr kumimoji="1" lang="zh-CN" altLang="en-US" dirty="0"/>
              <a:t>！</a:t>
            </a:r>
          </a:p>
        </p:txBody>
      </p:sp>
      <p:sp>
        <p:nvSpPr>
          <p:cNvPr id="13" name="文本框 12">
            <a:extLst>
              <a:ext uri="{FF2B5EF4-FFF2-40B4-BE49-F238E27FC236}">
                <a16:creationId xmlns:a16="http://schemas.microsoft.com/office/drawing/2014/main" id="{36F3D86F-C173-0F4D-8839-710C0A4B3F6A}"/>
              </a:ext>
            </a:extLst>
          </p:cNvPr>
          <p:cNvSpPr txBox="1"/>
          <p:nvPr/>
        </p:nvSpPr>
        <p:spPr>
          <a:xfrm>
            <a:off x="912416" y="4687098"/>
            <a:ext cx="7753047" cy="461665"/>
          </a:xfrm>
          <a:prstGeom prst="rect">
            <a:avLst/>
          </a:prstGeom>
          <a:noFill/>
        </p:spPr>
        <p:txBody>
          <a:bodyPr wrap="square" rtlCol="0">
            <a:spAutoFit/>
          </a:bodyPr>
          <a:lstStyle/>
          <a:p>
            <a:r>
              <a:rPr kumimoji="1" lang="zh-CN" altLang="en-US" sz="2400" dirty="0"/>
              <a:t>建议使用 </a:t>
            </a:r>
            <a:r>
              <a:rPr kumimoji="1" lang="en-US" altLang="zh-CN" sz="2400" dirty="0" err="1"/>
              <a:t>texlive</a:t>
            </a:r>
            <a:r>
              <a:rPr kumimoji="1" lang="zh-CN" altLang="en-US" sz="2400" dirty="0"/>
              <a:t> </a:t>
            </a:r>
            <a:r>
              <a:rPr kumimoji="1" lang="en-US" altLang="zh-CN" sz="2400" dirty="0"/>
              <a:t>+</a:t>
            </a:r>
            <a:r>
              <a:rPr kumimoji="1" lang="zh-CN" altLang="en-US" sz="2400" dirty="0"/>
              <a:t> </a:t>
            </a:r>
            <a:r>
              <a:rPr kumimoji="1" lang="en-US" altLang="zh-CN" sz="2400" dirty="0" err="1"/>
              <a:t>texmaker</a:t>
            </a:r>
            <a:endParaRPr kumimoji="1" lang="zh-CN" altLang="en-US" sz="2400" dirty="0"/>
          </a:p>
        </p:txBody>
      </p:sp>
    </p:spTree>
    <p:extLst>
      <p:ext uri="{BB962C8B-B14F-4D97-AF65-F5344CB8AC3E}">
        <p14:creationId xmlns:p14="http://schemas.microsoft.com/office/powerpoint/2010/main" val="32494883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写作规范</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pic>
        <p:nvPicPr>
          <p:cNvPr id="17" name="图片 16">
            <a:extLst>
              <a:ext uri="{FF2B5EF4-FFF2-40B4-BE49-F238E27FC236}">
                <a16:creationId xmlns:a16="http://schemas.microsoft.com/office/drawing/2014/main" id="{574510CC-49D9-DA42-890E-ECDB4D8D22BA}"/>
              </a:ext>
            </a:extLst>
          </p:cNvPr>
          <p:cNvPicPr>
            <a:picLocks noChangeAspect="1"/>
          </p:cNvPicPr>
          <p:nvPr/>
        </p:nvPicPr>
        <p:blipFill>
          <a:blip r:embed="rId2"/>
          <a:stretch>
            <a:fillRect/>
          </a:stretch>
        </p:blipFill>
        <p:spPr>
          <a:xfrm>
            <a:off x="0" y="685534"/>
            <a:ext cx="7307392" cy="1958381"/>
          </a:xfrm>
          <a:prstGeom prst="rect">
            <a:avLst/>
          </a:prstGeom>
        </p:spPr>
      </p:pic>
      <p:pic>
        <p:nvPicPr>
          <p:cNvPr id="1026" name="Picture 2">
            <a:extLst>
              <a:ext uri="{FF2B5EF4-FFF2-40B4-BE49-F238E27FC236}">
                <a16:creationId xmlns:a16="http://schemas.microsoft.com/office/drawing/2014/main" id="{666B39E5-C5DB-EB43-9B83-9F6AA940B2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7127" y="922922"/>
            <a:ext cx="2265451" cy="1708150"/>
          </a:xfrm>
          <a:prstGeom prst="rect">
            <a:avLst/>
          </a:prstGeom>
          <a:noFill/>
          <a:extLst>
            <a:ext uri="{909E8E84-426E-40DD-AFC4-6F175D3DCCD1}">
              <a14:hiddenFill xmlns:a14="http://schemas.microsoft.com/office/drawing/2010/main">
                <a:solidFill>
                  <a:srgbClr val="FFFFFF"/>
                </a:solidFill>
              </a14:hiddenFill>
            </a:ext>
          </a:extLst>
        </p:spPr>
      </p:pic>
      <p:sp>
        <p:nvSpPr>
          <p:cNvPr id="20" name="文本框 19">
            <a:extLst>
              <a:ext uri="{FF2B5EF4-FFF2-40B4-BE49-F238E27FC236}">
                <a16:creationId xmlns:a16="http://schemas.microsoft.com/office/drawing/2014/main" id="{DA95781C-5CC6-4C46-8B78-8303490A716B}"/>
              </a:ext>
            </a:extLst>
          </p:cNvPr>
          <p:cNvSpPr txBox="1"/>
          <p:nvPr/>
        </p:nvSpPr>
        <p:spPr>
          <a:xfrm>
            <a:off x="8387783" y="1361498"/>
            <a:ext cx="2473348" cy="830997"/>
          </a:xfrm>
          <a:prstGeom prst="rect">
            <a:avLst/>
          </a:prstGeom>
          <a:noFill/>
        </p:spPr>
        <p:txBody>
          <a:bodyPr wrap="square" rtlCol="0">
            <a:spAutoFit/>
          </a:bodyPr>
          <a:lstStyle/>
          <a:p>
            <a:pPr algn="ctr"/>
            <a:r>
              <a:rPr kumimoji="1" lang="zh-CN" altLang="en-US" sz="2400" dirty="0"/>
              <a:t>怎么来描述“</a:t>
            </a:r>
            <a:r>
              <a:rPr kumimoji="1" lang="en-US" altLang="zh-CN" sz="2400" dirty="0"/>
              <a:t>self-efficacy</a:t>
            </a:r>
            <a:r>
              <a:rPr kumimoji="1" lang="zh-CN" altLang="en-US" sz="2400" dirty="0"/>
              <a:t>”</a:t>
            </a:r>
            <a:r>
              <a:rPr kumimoji="1" lang="en-US" altLang="zh-CN" sz="2400" dirty="0"/>
              <a:t>?</a:t>
            </a:r>
            <a:endParaRPr kumimoji="1" lang="zh-CN" altLang="en-US" sz="2400" dirty="0"/>
          </a:p>
        </p:txBody>
      </p:sp>
      <p:sp>
        <p:nvSpPr>
          <p:cNvPr id="21" name="下箭头 20">
            <a:extLst>
              <a:ext uri="{FF2B5EF4-FFF2-40B4-BE49-F238E27FC236}">
                <a16:creationId xmlns:a16="http://schemas.microsoft.com/office/drawing/2014/main" id="{2DDF89D3-6092-EB4A-9841-C2C212F2A33A}"/>
              </a:ext>
            </a:extLst>
          </p:cNvPr>
          <p:cNvSpPr/>
          <p:nvPr/>
        </p:nvSpPr>
        <p:spPr>
          <a:xfrm>
            <a:off x="5774267" y="2494953"/>
            <a:ext cx="484632" cy="461665"/>
          </a:xfrm>
          <a:prstGeom prst="downArrow">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下箭头 22">
            <a:extLst>
              <a:ext uri="{FF2B5EF4-FFF2-40B4-BE49-F238E27FC236}">
                <a16:creationId xmlns:a16="http://schemas.microsoft.com/office/drawing/2014/main" id="{C8B5F7B8-9102-F149-8235-DEF92428B50C}"/>
              </a:ext>
            </a:extLst>
          </p:cNvPr>
          <p:cNvSpPr/>
          <p:nvPr/>
        </p:nvSpPr>
        <p:spPr>
          <a:xfrm rot="16200000">
            <a:off x="4265618" y="3889470"/>
            <a:ext cx="484632" cy="461665"/>
          </a:xfrm>
          <a:prstGeom prst="downArrow">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2" name="图片 21">
            <a:extLst>
              <a:ext uri="{FF2B5EF4-FFF2-40B4-BE49-F238E27FC236}">
                <a16:creationId xmlns:a16="http://schemas.microsoft.com/office/drawing/2014/main" id="{92002E5B-9717-BE40-A64A-9F32162C2D60}"/>
              </a:ext>
            </a:extLst>
          </p:cNvPr>
          <p:cNvPicPr>
            <a:picLocks noChangeAspect="1"/>
          </p:cNvPicPr>
          <p:nvPr/>
        </p:nvPicPr>
        <p:blipFill>
          <a:blip r:embed="rId4"/>
          <a:stretch>
            <a:fillRect/>
          </a:stretch>
        </p:blipFill>
        <p:spPr>
          <a:xfrm>
            <a:off x="4738767" y="3141111"/>
            <a:ext cx="7298033" cy="1958382"/>
          </a:xfrm>
          <a:prstGeom prst="rect">
            <a:avLst/>
          </a:prstGeom>
        </p:spPr>
      </p:pic>
      <p:pic>
        <p:nvPicPr>
          <p:cNvPr id="24" name="图片 23">
            <a:extLst>
              <a:ext uri="{FF2B5EF4-FFF2-40B4-BE49-F238E27FC236}">
                <a16:creationId xmlns:a16="http://schemas.microsoft.com/office/drawing/2014/main" id="{979E034E-6617-2E43-BCBC-9481840422F1}"/>
              </a:ext>
            </a:extLst>
          </p:cNvPr>
          <p:cNvPicPr>
            <a:picLocks noChangeAspect="1"/>
          </p:cNvPicPr>
          <p:nvPr/>
        </p:nvPicPr>
        <p:blipFill>
          <a:blip r:embed="rId5"/>
          <a:stretch>
            <a:fillRect/>
          </a:stretch>
        </p:blipFill>
        <p:spPr>
          <a:xfrm>
            <a:off x="215693" y="3047331"/>
            <a:ext cx="4023645" cy="2145944"/>
          </a:xfrm>
          <a:prstGeom prst="rect">
            <a:avLst/>
          </a:prstGeom>
        </p:spPr>
      </p:pic>
      <p:sp>
        <p:nvSpPr>
          <p:cNvPr id="25" name="圆角矩形 24">
            <a:extLst>
              <a:ext uri="{FF2B5EF4-FFF2-40B4-BE49-F238E27FC236}">
                <a16:creationId xmlns:a16="http://schemas.microsoft.com/office/drawing/2014/main" id="{77FCAB5B-B29D-F742-8767-B974BBE07D21}"/>
              </a:ext>
            </a:extLst>
          </p:cNvPr>
          <p:cNvSpPr/>
          <p:nvPr/>
        </p:nvSpPr>
        <p:spPr>
          <a:xfrm>
            <a:off x="5249333" y="4528649"/>
            <a:ext cx="6688667" cy="390484"/>
          </a:xfrm>
          <a:prstGeom prst="round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文本框 15">
            <a:extLst>
              <a:ext uri="{FF2B5EF4-FFF2-40B4-BE49-F238E27FC236}">
                <a16:creationId xmlns:a16="http://schemas.microsoft.com/office/drawing/2014/main" id="{D53200CD-99A6-6C42-A308-9DFBAD9AD5EC}"/>
              </a:ext>
            </a:extLst>
          </p:cNvPr>
          <p:cNvSpPr txBox="1"/>
          <p:nvPr/>
        </p:nvSpPr>
        <p:spPr>
          <a:xfrm>
            <a:off x="4616189" y="5348083"/>
            <a:ext cx="2663324" cy="707886"/>
          </a:xfrm>
          <a:prstGeom prst="rect">
            <a:avLst/>
          </a:prstGeom>
          <a:noFill/>
        </p:spPr>
        <p:txBody>
          <a:bodyPr wrap="square" rtlCol="0">
            <a:spAutoFit/>
          </a:bodyPr>
          <a:lstStyle/>
          <a:p>
            <a:r>
              <a:rPr kumimoji="1" lang="zh-CN" altLang="en-US" sz="4000" b="1" dirty="0">
                <a:solidFill>
                  <a:srgbClr val="C00000"/>
                </a:solidFill>
              </a:rPr>
              <a:t>剽窃</a:t>
            </a:r>
            <a:r>
              <a:rPr kumimoji="1" lang="en-US" altLang="zh-CN" sz="4000" b="1" dirty="0">
                <a:solidFill>
                  <a:srgbClr val="C00000"/>
                </a:solidFill>
              </a:rPr>
              <a:t>!!!</a:t>
            </a:r>
            <a:endParaRPr kumimoji="1" lang="zh-CN" altLang="en-US" sz="4000" b="1" dirty="0">
              <a:solidFill>
                <a:srgbClr val="C00000"/>
              </a:solidFill>
            </a:endParaRPr>
          </a:p>
        </p:txBody>
      </p:sp>
    </p:spTree>
    <p:extLst>
      <p:ext uri="{BB962C8B-B14F-4D97-AF65-F5344CB8AC3E}">
        <p14:creationId xmlns:p14="http://schemas.microsoft.com/office/powerpoint/2010/main" val="3176109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par>
                                <p:cTn id="17" presetID="10" presetClass="entr" presetSubtype="0" fill="hold"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5" grpId="0" animBg="1"/>
      <p:bldP spid="1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写作规范</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5" name="文本框 4">
            <a:extLst>
              <a:ext uri="{FF2B5EF4-FFF2-40B4-BE49-F238E27FC236}">
                <a16:creationId xmlns:a16="http://schemas.microsoft.com/office/drawing/2014/main" id="{7F64E4BA-8184-A645-AB7A-B35DAC347720}"/>
              </a:ext>
            </a:extLst>
          </p:cNvPr>
          <p:cNvSpPr txBox="1"/>
          <p:nvPr/>
        </p:nvSpPr>
        <p:spPr>
          <a:xfrm>
            <a:off x="319057" y="1032933"/>
            <a:ext cx="5265956" cy="2708434"/>
          </a:xfrm>
          <a:prstGeom prst="rect">
            <a:avLst/>
          </a:prstGeom>
          <a:noFill/>
        </p:spPr>
        <p:txBody>
          <a:bodyPr wrap="square" rtlCol="0">
            <a:spAutoFit/>
          </a:bodyPr>
          <a:lstStyle/>
          <a:p>
            <a:r>
              <a:rPr kumimoji="1" lang="zh-CN" altLang="en-US" sz="2000" dirty="0"/>
              <a:t>剽窃：</a:t>
            </a:r>
            <a:endParaRPr kumimoji="1" lang="en-US" altLang="zh-CN" sz="2000" dirty="0"/>
          </a:p>
          <a:p>
            <a:pPr marL="342900" indent="-342900">
              <a:buFont typeface="Arial" panose="020B0604020202020204" pitchFamily="34" charset="0"/>
              <a:buChar char="•"/>
            </a:pPr>
            <a:r>
              <a:rPr kumimoji="1" lang="en-US" altLang="zh-CN" dirty="0"/>
              <a:t>Idea</a:t>
            </a:r>
            <a:r>
              <a:rPr kumimoji="1" lang="zh-CN" altLang="en-US" dirty="0"/>
              <a:t>、方法、证明等与原文高度雷同</a:t>
            </a:r>
            <a:endParaRPr kumimoji="1" lang="en-US" altLang="zh-CN" dirty="0"/>
          </a:p>
          <a:p>
            <a:pPr marL="342900" indent="-342900">
              <a:buFont typeface="Arial" panose="020B0604020202020204" pitchFamily="34" charset="0"/>
              <a:buChar char="•"/>
            </a:pPr>
            <a:r>
              <a:rPr kumimoji="1" lang="zh-CN" altLang="en-US" dirty="0"/>
              <a:t>直接抄袭原文中的语句但并未引用原文</a:t>
            </a:r>
            <a:endParaRPr kumimoji="1" lang="en-US" altLang="zh-CN" dirty="0"/>
          </a:p>
          <a:p>
            <a:endParaRPr kumimoji="1" lang="en-US" altLang="zh-CN" sz="2000" dirty="0"/>
          </a:p>
          <a:p>
            <a:endParaRPr kumimoji="1" lang="en-US" altLang="zh-CN" sz="2000" dirty="0"/>
          </a:p>
          <a:p>
            <a:r>
              <a:rPr kumimoji="1" lang="zh-CN" altLang="en-US" sz="2000" dirty="0"/>
              <a:t>避免“无意识的”剽窃（如介绍前人工作时）：</a:t>
            </a:r>
            <a:endParaRPr kumimoji="1" lang="en-US" altLang="zh-CN" sz="2000" dirty="0"/>
          </a:p>
          <a:p>
            <a:pPr marL="342900" indent="-342900">
              <a:buFont typeface="Arial" panose="020B0604020202020204" pitchFamily="34" charset="0"/>
              <a:buChar char="•"/>
            </a:pPr>
            <a:r>
              <a:rPr kumimoji="1" lang="zh-CN" altLang="en-US" dirty="0"/>
              <a:t>把原文的</a:t>
            </a:r>
            <a:r>
              <a:rPr kumimoji="1" lang="en-US" altLang="zh-CN" dirty="0"/>
              <a:t>idea</a:t>
            </a:r>
            <a:r>
              <a:rPr kumimoji="1" lang="zh-CN" altLang="en-US" dirty="0"/>
              <a:t>重新用自己的语言概括叙述</a:t>
            </a:r>
            <a:endParaRPr kumimoji="1" lang="en-US" altLang="zh-CN" dirty="0"/>
          </a:p>
          <a:p>
            <a:pPr marL="342900" indent="-342900">
              <a:buFont typeface="Arial" panose="020B0604020202020204" pitchFamily="34" charset="0"/>
              <a:buChar char="•"/>
            </a:pPr>
            <a:r>
              <a:rPr kumimoji="1" lang="zh-CN" altLang="en-US" dirty="0"/>
              <a:t>正确引用原文（</a:t>
            </a:r>
            <a:r>
              <a:rPr kumimoji="1" lang="zh-CN" altLang="en-US" b="1" dirty="0">
                <a:solidFill>
                  <a:srgbClr val="C00000"/>
                </a:solidFill>
              </a:rPr>
              <a:t>不能</a:t>
            </a:r>
            <a:r>
              <a:rPr kumimoji="1" lang="en-US" altLang="zh-CN" b="1" dirty="0">
                <a:solidFill>
                  <a:srgbClr val="C00000"/>
                </a:solidFill>
              </a:rPr>
              <a:t>“</a:t>
            </a:r>
            <a:r>
              <a:rPr kumimoji="1" lang="zh-CN" altLang="en-US" b="1" dirty="0">
                <a:solidFill>
                  <a:srgbClr val="C00000"/>
                </a:solidFill>
              </a:rPr>
              <a:t>二手引用</a:t>
            </a:r>
            <a:r>
              <a:rPr kumimoji="1" lang="en-US" altLang="zh-CN" b="1" dirty="0">
                <a:solidFill>
                  <a:srgbClr val="C00000"/>
                </a:solidFill>
              </a:rPr>
              <a:t>”</a:t>
            </a:r>
            <a:r>
              <a:rPr kumimoji="1" lang="zh-CN" altLang="en-US" dirty="0"/>
              <a:t>，而需找到最初的原文！）</a:t>
            </a:r>
          </a:p>
        </p:txBody>
      </p:sp>
      <p:sp>
        <p:nvSpPr>
          <p:cNvPr id="6" name="圆角矩形 5">
            <a:extLst>
              <a:ext uri="{FF2B5EF4-FFF2-40B4-BE49-F238E27FC236}">
                <a16:creationId xmlns:a16="http://schemas.microsoft.com/office/drawing/2014/main" id="{E3D97260-4379-D941-9142-27E0FF9F3616}"/>
              </a:ext>
            </a:extLst>
          </p:cNvPr>
          <p:cNvSpPr/>
          <p:nvPr/>
        </p:nvSpPr>
        <p:spPr>
          <a:xfrm>
            <a:off x="6297176" y="1138192"/>
            <a:ext cx="5776944" cy="1917220"/>
          </a:xfrm>
          <a:prstGeom prst="roundRect">
            <a:avLst/>
          </a:prstGeom>
          <a:noFill/>
          <a:ln w="254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Rectangle 3">
            <a:extLst>
              <a:ext uri="{FF2B5EF4-FFF2-40B4-BE49-F238E27FC236}">
                <a16:creationId xmlns:a16="http://schemas.microsoft.com/office/drawing/2014/main" id="{30057CAC-C96C-614B-8BF8-5226FB354CE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zh-CN" altLang="en-US"/>
          </a:p>
        </p:txBody>
      </p:sp>
      <p:sp>
        <p:nvSpPr>
          <p:cNvPr id="12" name="Rectangle 4">
            <a:extLst>
              <a:ext uri="{FF2B5EF4-FFF2-40B4-BE49-F238E27FC236}">
                <a16:creationId xmlns:a16="http://schemas.microsoft.com/office/drawing/2014/main" id="{39B19E36-69CA-F344-8AC0-817FBC237F5C}"/>
              </a:ext>
            </a:extLst>
          </p:cNvPr>
          <p:cNvSpPr>
            <a:spLocks noChangeArrowheads="1"/>
          </p:cNvSpPr>
          <p:nvPr/>
        </p:nvSpPr>
        <p:spPr bwMode="auto">
          <a:xfrm>
            <a:off x="6442448" y="1346757"/>
            <a:ext cx="5486400"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000000"/>
                </a:solidFill>
                <a:effectLst/>
                <a:latin typeface="Arial Unicode MS" panose="020B0604020202020204" pitchFamily="34" charset="-128"/>
              </a:rPr>
              <a:t>Self-efficacy is reflects </a:t>
            </a:r>
            <a:r>
              <a:rPr kumimoji="0" lang="zh-CN"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the extent to which</a:t>
            </a:r>
            <a:r>
              <a:rPr kumimoji="0" lang="zh-CN" altLang="zh-CN" sz="2000" b="0" i="0" u="none" strike="noStrike" cap="none" normalizeH="0" baseline="0" dirty="0">
                <a:ln>
                  <a:noFill/>
                </a:ln>
                <a:solidFill>
                  <a:srgbClr val="000000"/>
                </a:solidFill>
                <a:effectLst/>
                <a:latin typeface="Arial Unicode MS" panose="020B0604020202020204" pitchFamily="34" charset="-128"/>
              </a:rPr>
              <a:t> a person feels capable of </a:t>
            </a:r>
            <a:r>
              <a:rPr kumimoji="0" lang="zh-CN"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performing</a:t>
            </a:r>
            <a:r>
              <a:rPr kumimoji="0" lang="zh-CN" altLang="zh-CN" sz="2000" b="0" i="0" u="none" strike="noStrike" cap="none" normalizeH="0" baseline="0" dirty="0">
                <a:ln>
                  <a:noFill/>
                </a:ln>
                <a:solidFill>
                  <a:srgbClr val="000000"/>
                </a:solidFill>
                <a:effectLst/>
                <a:latin typeface="Arial Unicode MS" panose="020B0604020202020204" pitchFamily="34" charset="-128"/>
              </a:rPr>
              <a:t> a </a:t>
            </a:r>
            <a:r>
              <a:rPr kumimoji="0" lang="zh-CN" altLang="zh-CN" sz="2000" b="0" i="0" strike="noStrike" cap="none" normalizeH="0" baseline="0" dirty="0">
                <a:ln>
                  <a:noFill/>
                </a:ln>
                <a:solidFill>
                  <a:srgbClr val="000000"/>
                </a:solidFill>
                <a:effectLst/>
                <a:latin typeface="Arial Unicode MS" panose="020B0604020202020204" pitchFamily="34" charset="-128"/>
              </a:rPr>
              <a:t>behavior</a:t>
            </a:r>
            <a:r>
              <a:rPr kumimoji="0" lang="zh-CN" altLang="zh-CN" sz="2000" b="0" i="0" u="none" strike="noStrike" cap="none" normalizeH="0" baseline="0" dirty="0">
                <a:ln>
                  <a:noFill/>
                </a:ln>
                <a:solidFill>
                  <a:srgbClr val="000000"/>
                </a:solidFill>
                <a:effectLst/>
                <a:latin typeface="Arial Unicode MS" panose="020B0604020202020204" pitchFamily="34" charset="-128"/>
              </a:rPr>
              <a:t> </a:t>
            </a:r>
            <a:r>
              <a:rPr kumimoji="0" lang="zh-CN"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and</a:t>
            </a:r>
            <a:r>
              <a:rPr kumimoji="0" lang="zh-CN" altLang="zh-CN" sz="2000" b="0" i="0" u="none" strike="noStrike" cap="none" normalizeH="0" baseline="0" dirty="0">
                <a:ln>
                  <a:noFill/>
                </a:ln>
                <a:solidFill>
                  <a:srgbClr val="000000"/>
                </a:solidFill>
                <a:effectLst/>
                <a:latin typeface="Arial Unicode MS" panose="020B0604020202020204" pitchFamily="34" charset="-128"/>
              </a:rPr>
              <a:t> is the focus of social cognitive theory</a:t>
            </a:r>
            <a:r>
              <a:rPr kumimoji="0" lang="zh-CN" altLang="zh-CN" sz="2000" b="0" i="0" u="none" strike="noStrike" cap="none" normalizeH="0" baseline="0" dirty="0">
                <a:ln>
                  <a:noFill/>
                </a:ln>
                <a:solidFill>
                  <a:schemeClr val="tx1"/>
                </a:solidFill>
                <a:effectLst/>
              </a:rPr>
              <a:t> </a:t>
            </a:r>
            <a:r>
              <a:rPr kumimoji="0" lang="zh-CN"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in which</a:t>
            </a:r>
            <a:r>
              <a:rPr kumimoji="0" lang="zh-CN" altLang="zh-CN" sz="2000" b="0" i="0" u="none" strike="noStrike" cap="none" normalizeH="0" baseline="0" dirty="0">
                <a:ln>
                  <a:noFill/>
                </a:ln>
                <a:solidFill>
                  <a:srgbClr val="000000"/>
                </a:solidFill>
                <a:effectLst/>
                <a:latin typeface="Arial Unicode MS" panose="020B0604020202020204" pitchFamily="34" charset="-128"/>
              </a:rPr>
              <a:t> individuals learn by </a:t>
            </a:r>
            <a:r>
              <a:rPr kumimoji="0" lang="zh-CN"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observing</a:t>
            </a:r>
            <a:r>
              <a:rPr kumimoji="0" lang="zh-CN" altLang="zh-CN" sz="2000" b="0" i="0" u="none" strike="noStrike" cap="none" normalizeH="0" baseline="0" dirty="0">
                <a:ln>
                  <a:noFill/>
                </a:ln>
                <a:solidFill>
                  <a:srgbClr val="000000"/>
                </a:solidFill>
                <a:effectLst/>
                <a:latin typeface="Arial Unicode MS" panose="020B0604020202020204" pitchFamily="34" charset="-128"/>
              </a:rPr>
              <a:t> </a:t>
            </a:r>
            <a:r>
              <a:rPr kumimoji="0" lang="zh-CN" altLang="zh-CN" sz="2000" b="0" i="0" strike="noStrike" cap="none" normalizeH="0" baseline="0" dirty="0">
                <a:ln>
                  <a:noFill/>
                </a:ln>
                <a:solidFill>
                  <a:srgbClr val="000000"/>
                </a:solidFill>
                <a:effectLst/>
                <a:latin typeface="Arial Unicode MS" panose="020B0604020202020204" pitchFamily="34" charset="-128"/>
              </a:rPr>
              <a:t>the behavior </a:t>
            </a:r>
            <a:r>
              <a:rPr kumimoji="0" lang="zh-CN" altLang="zh-CN" sz="2000" b="0" i="0" u="none" strike="noStrike" cap="none" normalizeH="0" baseline="0" dirty="0">
                <a:ln>
                  <a:noFill/>
                </a:ln>
                <a:solidFill>
                  <a:srgbClr val="000000"/>
                </a:solidFill>
                <a:effectLst/>
                <a:latin typeface="Arial Unicode MS" panose="020B0604020202020204" pitchFamily="34" charset="-128"/>
              </a:rPr>
              <a:t>of other individuals.</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sp>
        <p:nvSpPr>
          <p:cNvPr id="13" name="右箭头 12">
            <a:extLst>
              <a:ext uri="{FF2B5EF4-FFF2-40B4-BE49-F238E27FC236}">
                <a16:creationId xmlns:a16="http://schemas.microsoft.com/office/drawing/2014/main" id="{EFE08E95-0A17-094B-8623-D0B4B7FF2B5A}"/>
              </a:ext>
            </a:extLst>
          </p:cNvPr>
          <p:cNvSpPr/>
          <p:nvPr/>
        </p:nvSpPr>
        <p:spPr>
          <a:xfrm rot="5400000">
            <a:off x="8974977" y="3176319"/>
            <a:ext cx="421341" cy="484632"/>
          </a:xfrm>
          <a:prstGeom prst="rightArrow">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圆角矩形 25">
            <a:extLst>
              <a:ext uri="{FF2B5EF4-FFF2-40B4-BE49-F238E27FC236}">
                <a16:creationId xmlns:a16="http://schemas.microsoft.com/office/drawing/2014/main" id="{8705E189-FEE5-9843-928C-54A5EEED0056}"/>
              </a:ext>
            </a:extLst>
          </p:cNvPr>
          <p:cNvSpPr/>
          <p:nvPr/>
        </p:nvSpPr>
        <p:spPr>
          <a:xfrm>
            <a:off x="6297176" y="3840687"/>
            <a:ext cx="5776944" cy="1917220"/>
          </a:xfrm>
          <a:prstGeom prst="roundRect">
            <a:avLst/>
          </a:prstGeom>
          <a:noFill/>
          <a:ln w="254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Rectangle 4">
            <a:extLst>
              <a:ext uri="{FF2B5EF4-FFF2-40B4-BE49-F238E27FC236}">
                <a16:creationId xmlns:a16="http://schemas.microsoft.com/office/drawing/2014/main" id="{A8AC8A00-758E-DD46-96E2-B5B0C59029BF}"/>
              </a:ext>
            </a:extLst>
          </p:cNvPr>
          <p:cNvSpPr>
            <a:spLocks noChangeArrowheads="1"/>
          </p:cNvSpPr>
          <p:nvPr/>
        </p:nvSpPr>
        <p:spPr bwMode="auto">
          <a:xfrm>
            <a:off x="6442448" y="4203140"/>
            <a:ext cx="5486400" cy="12311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000000"/>
                </a:solidFill>
                <a:effectLst/>
                <a:latin typeface="Arial Unicode MS" panose="020B0604020202020204" pitchFamily="34" charset="-128"/>
              </a:rPr>
              <a:t>Self-efficacy is reflects </a:t>
            </a:r>
            <a:r>
              <a:rPr kumimoji="0" lang="en-US"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how much</a:t>
            </a:r>
            <a:r>
              <a:rPr kumimoji="0" lang="zh-CN" altLang="zh-CN" sz="2000" b="0" i="0" u="none" strike="noStrike" cap="none" normalizeH="0" baseline="0" dirty="0">
                <a:ln>
                  <a:noFill/>
                </a:ln>
                <a:solidFill>
                  <a:srgbClr val="000000"/>
                </a:solidFill>
                <a:effectLst/>
                <a:latin typeface="Arial Unicode MS" panose="020B0604020202020204" pitchFamily="34" charset="-128"/>
              </a:rPr>
              <a:t> a person feels capable of </a:t>
            </a:r>
            <a:r>
              <a:rPr kumimoji="0" lang="en-US"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doing</a:t>
            </a:r>
            <a:r>
              <a:rPr kumimoji="0" lang="zh-CN" altLang="zh-CN" sz="2000" b="0" i="0" u="none" strike="noStrike" cap="none" normalizeH="0" baseline="0" dirty="0">
                <a:ln>
                  <a:noFill/>
                </a:ln>
                <a:solidFill>
                  <a:srgbClr val="000000"/>
                </a:solidFill>
                <a:effectLst/>
                <a:latin typeface="Arial Unicode MS" panose="020B0604020202020204" pitchFamily="34" charset="-128"/>
              </a:rPr>
              <a:t> a </a:t>
            </a:r>
            <a:r>
              <a:rPr kumimoji="0" lang="zh-CN" altLang="zh-CN" sz="2000" b="0" i="0" strike="noStrike" cap="none" normalizeH="0" baseline="0" dirty="0">
                <a:ln>
                  <a:noFill/>
                </a:ln>
                <a:solidFill>
                  <a:srgbClr val="000000"/>
                </a:solidFill>
                <a:effectLst/>
                <a:latin typeface="Arial Unicode MS" panose="020B0604020202020204" pitchFamily="34" charset="-128"/>
              </a:rPr>
              <a:t>behavior</a:t>
            </a:r>
            <a:r>
              <a:rPr kumimoji="0" lang="en-US" altLang="zh-CN" sz="2000" b="0" i="0" strike="noStrike" cap="none" normalizeH="0" baseline="0" dirty="0">
                <a:ln>
                  <a:noFill/>
                </a:ln>
                <a:solidFill>
                  <a:srgbClr val="000000"/>
                </a:solidFill>
                <a:effectLst/>
                <a:latin typeface="Arial Unicode MS" panose="020B0604020202020204" pitchFamily="34" charset="-128"/>
              </a:rPr>
              <a:t>.</a:t>
            </a:r>
            <a:r>
              <a:rPr kumimoji="0" lang="zh-CN" altLang="zh-CN" sz="2000" b="0" i="0" u="none" strike="noStrike" cap="none" normalizeH="0" baseline="0" dirty="0">
                <a:ln>
                  <a:noFill/>
                </a:ln>
                <a:solidFill>
                  <a:srgbClr val="000000"/>
                </a:solidFill>
                <a:effectLst/>
                <a:latin typeface="Arial Unicode MS" panose="020B0604020202020204" pitchFamily="34" charset="-128"/>
              </a:rPr>
              <a:t> </a:t>
            </a:r>
            <a:r>
              <a:rPr kumimoji="0" lang="en-US"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This</a:t>
            </a:r>
            <a:r>
              <a:rPr kumimoji="0" lang="zh-CN" altLang="zh-CN" sz="2000" b="0" i="0" u="none" strike="noStrike" cap="none" normalizeH="0" baseline="0" dirty="0">
                <a:ln>
                  <a:noFill/>
                </a:ln>
                <a:solidFill>
                  <a:srgbClr val="000000"/>
                </a:solidFill>
                <a:effectLst/>
                <a:latin typeface="Arial Unicode MS" panose="020B0604020202020204" pitchFamily="34" charset="-128"/>
              </a:rPr>
              <a:t> is the focus of social cognitive theory</a:t>
            </a:r>
            <a:r>
              <a:rPr kumimoji="0" lang="zh-CN" altLang="zh-CN" sz="2000" b="0" i="0" u="none" strike="noStrike" cap="none" normalizeH="0" baseline="0" dirty="0">
                <a:ln>
                  <a:noFill/>
                </a:ln>
                <a:solidFill>
                  <a:schemeClr val="tx1"/>
                </a:solidFill>
                <a:effectLst/>
              </a:rPr>
              <a:t> </a:t>
            </a:r>
            <a:r>
              <a:rPr kumimoji="0" lang="en-US"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whereby</a:t>
            </a:r>
            <a:r>
              <a:rPr kumimoji="0" lang="zh-CN" altLang="zh-CN" sz="2000" b="0" i="0" u="none" strike="noStrike" cap="none" normalizeH="0" baseline="0" dirty="0">
                <a:ln>
                  <a:noFill/>
                </a:ln>
                <a:solidFill>
                  <a:srgbClr val="000000"/>
                </a:solidFill>
                <a:effectLst/>
                <a:latin typeface="Arial Unicode MS" panose="020B0604020202020204" pitchFamily="34" charset="-128"/>
              </a:rPr>
              <a:t> individuals learn by </a:t>
            </a:r>
            <a:r>
              <a:rPr kumimoji="0" lang="en-US" altLang="zh-CN" sz="2000" b="0" i="0" u="none" strike="noStrike" cap="none" normalizeH="0" baseline="0" dirty="0">
                <a:ln>
                  <a:noFill/>
                </a:ln>
                <a:solidFill>
                  <a:srgbClr val="000000"/>
                </a:solidFill>
                <a:effectLst/>
                <a:highlight>
                  <a:srgbClr val="FFFF00"/>
                </a:highlight>
                <a:latin typeface="Arial Unicode MS" panose="020B0604020202020204" pitchFamily="34" charset="-128"/>
              </a:rPr>
              <a:t>watching</a:t>
            </a:r>
            <a:r>
              <a:rPr kumimoji="0" lang="zh-CN" altLang="zh-CN" sz="2000" b="0" i="0" u="none" strike="noStrike" cap="none" normalizeH="0" baseline="0" dirty="0">
                <a:ln>
                  <a:noFill/>
                </a:ln>
                <a:solidFill>
                  <a:srgbClr val="000000"/>
                </a:solidFill>
                <a:effectLst/>
                <a:latin typeface="Arial Unicode MS" panose="020B0604020202020204" pitchFamily="34" charset="-128"/>
              </a:rPr>
              <a:t> </a:t>
            </a:r>
            <a:r>
              <a:rPr kumimoji="0" lang="zh-CN" altLang="zh-CN" sz="2000" b="0" i="0" strike="noStrike" cap="none" normalizeH="0" baseline="0" dirty="0">
                <a:ln>
                  <a:noFill/>
                </a:ln>
                <a:solidFill>
                  <a:srgbClr val="000000"/>
                </a:solidFill>
                <a:effectLst/>
                <a:latin typeface="Arial Unicode MS" panose="020B0604020202020204" pitchFamily="34" charset="-128"/>
              </a:rPr>
              <a:t>the behavior </a:t>
            </a:r>
            <a:r>
              <a:rPr kumimoji="0" lang="zh-CN" altLang="zh-CN" sz="2000" b="0" i="0" u="none" strike="noStrike" cap="none" normalizeH="0" baseline="0" dirty="0">
                <a:ln>
                  <a:noFill/>
                </a:ln>
                <a:solidFill>
                  <a:srgbClr val="000000"/>
                </a:solidFill>
                <a:effectLst/>
                <a:latin typeface="Arial Unicode MS" panose="020B0604020202020204" pitchFamily="34" charset="-128"/>
              </a:rPr>
              <a:t>of other individuals.</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sp>
        <p:nvSpPr>
          <p:cNvPr id="28" name="文本框 27">
            <a:extLst>
              <a:ext uri="{FF2B5EF4-FFF2-40B4-BE49-F238E27FC236}">
                <a16:creationId xmlns:a16="http://schemas.microsoft.com/office/drawing/2014/main" id="{752C0A86-C939-4C41-9E53-C1ED8D0CE755}"/>
              </a:ext>
            </a:extLst>
          </p:cNvPr>
          <p:cNvSpPr txBox="1"/>
          <p:nvPr/>
        </p:nvSpPr>
        <p:spPr>
          <a:xfrm>
            <a:off x="3497545" y="4154550"/>
            <a:ext cx="2663324" cy="707886"/>
          </a:xfrm>
          <a:prstGeom prst="rect">
            <a:avLst/>
          </a:prstGeom>
          <a:noFill/>
        </p:spPr>
        <p:txBody>
          <a:bodyPr wrap="square" rtlCol="0">
            <a:spAutoFit/>
          </a:bodyPr>
          <a:lstStyle/>
          <a:p>
            <a:r>
              <a:rPr kumimoji="1" lang="zh-CN" altLang="en-US" sz="4000" b="1" dirty="0">
                <a:solidFill>
                  <a:srgbClr val="C00000"/>
                </a:solidFill>
              </a:rPr>
              <a:t>还是剽窃</a:t>
            </a:r>
            <a:r>
              <a:rPr kumimoji="1" lang="en-US" altLang="zh-CN" sz="4000" b="1" dirty="0">
                <a:solidFill>
                  <a:srgbClr val="C00000"/>
                </a:solidFill>
              </a:rPr>
              <a:t>!!!</a:t>
            </a:r>
            <a:endParaRPr kumimoji="1" lang="zh-CN" altLang="en-US" sz="4000" b="1" dirty="0">
              <a:solidFill>
                <a:srgbClr val="C00000"/>
              </a:solidFill>
            </a:endParaRPr>
          </a:p>
        </p:txBody>
      </p:sp>
    </p:spTree>
    <p:extLst>
      <p:ext uri="{BB962C8B-B14F-4D97-AF65-F5344CB8AC3E}">
        <p14:creationId xmlns:p14="http://schemas.microsoft.com/office/powerpoint/2010/main" val="1498150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写作规范</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5" name="文本框 4">
            <a:extLst>
              <a:ext uri="{FF2B5EF4-FFF2-40B4-BE49-F238E27FC236}">
                <a16:creationId xmlns:a16="http://schemas.microsoft.com/office/drawing/2014/main" id="{7F64E4BA-8184-A645-AB7A-B35DAC347720}"/>
              </a:ext>
            </a:extLst>
          </p:cNvPr>
          <p:cNvSpPr txBox="1"/>
          <p:nvPr/>
        </p:nvSpPr>
        <p:spPr>
          <a:xfrm>
            <a:off x="319056" y="1032933"/>
            <a:ext cx="5841813" cy="2400657"/>
          </a:xfrm>
          <a:prstGeom prst="rect">
            <a:avLst/>
          </a:prstGeom>
          <a:noFill/>
        </p:spPr>
        <p:txBody>
          <a:bodyPr wrap="square" rtlCol="0">
            <a:spAutoFit/>
          </a:bodyPr>
          <a:lstStyle/>
          <a:p>
            <a:r>
              <a:rPr kumimoji="1" lang="zh-CN" altLang="en-US" sz="2000" dirty="0"/>
              <a:t>剽窃：</a:t>
            </a:r>
            <a:endParaRPr kumimoji="1" lang="en-US" altLang="zh-CN" sz="2000" dirty="0"/>
          </a:p>
          <a:p>
            <a:pPr marL="342900" indent="-342900">
              <a:buFont typeface="Arial" panose="020B0604020202020204" pitchFamily="34" charset="0"/>
              <a:buChar char="•"/>
            </a:pPr>
            <a:r>
              <a:rPr kumimoji="1" lang="en-US" altLang="zh-CN" dirty="0"/>
              <a:t>Idea</a:t>
            </a:r>
            <a:r>
              <a:rPr kumimoji="1" lang="zh-CN" altLang="en-US" dirty="0"/>
              <a:t>、方法、证明等与原文高度雷同</a:t>
            </a:r>
            <a:endParaRPr kumimoji="1" lang="en-US" altLang="zh-CN" dirty="0"/>
          </a:p>
          <a:p>
            <a:pPr marL="342900" indent="-342900">
              <a:buFont typeface="Arial" panose="020B0604020202020204" pitchFamily="34" charset="0"/>
              <a:buChar char="•"/>
            </a:pPr>
            <a:r>
              <a:rPr kumimoji="1" lang="zh-CN" altLang="en-US" dirty="0"/>
              <a:t>直接抄袭原文中的语句但并未引用原文</a:t>
            </a:r>
            <a:endParaRPr kumimoji="1" lang="en-US" altLang="zh-CN" dirty="0"/>
          </a:p>
          <a:p>
            <a:endParaRPr kumimoji="1" lang="en-US" altLang="zh-CN" sz="2000" dirty="0"/>
          </a:p>
          <a:p>
            <a:r>
              <a:rPr kumimoji="1" lang="zh-CN" altLang="en-US" sz="2000" dirty="0"/>
              <a:t>避免“无意识的”剽窃（如介绍前人工作时）：</a:t>
            </a:r>
            <a:endParaRPr kumimoji="1" lang="en-US" altLang="zh-CN" sz="2000" dirty="0"/>
          </a:p>
          <a:p>
            <a:pPr marL="342900" indent="-342900">
              <a:buFont typeface="Arial" panose="020B0604020202020204" pitchFamily="34" charset="0"/>
              <a:buChar char="•"/>
            </a:pPr>
            <a:r>
              <a:rPr kumimoji="1" lang="zh-CN" altLang="en-US" dirty="0"/>
              <a:t>把原文的</a:t>
            </a:r>
            <a:r>
              <a:rPr kumimoji="1" lang="en-US" altLang="zh-CN" dirty="0"/>
              <a:t>idea</a:t>
            </a:r>
            <a:r>
              <a:rPr kumimoji="1" lang="zh-CN" altLang="en-US" dirty="0"/>
              <a:t>重新用自己的语言概括叙述</a:t>
            </a:r>
            <a:endParaRPr kumimoji="1" lang="en-US" altLang="zh-CN" dirty="0"/>
          </a:p>
          <a:p>
            <a:pPr marL="342900" indent="-342900">
              <a:buFont typeface="Arial" panose="020B0604020202020204" pitchFamily="34" charset="0"/>
              <a:buChar char="•"/>
            </a:pPr>
            <a:r>
              <a:rPr kumimoji="1" lang="zh-CN" altLang="en-US" dirty="0"/>
              <a:t>正确引用原文（</a:t>
            </a:r>
            <a:r>
              <a:rPr kumimoji="1" lang="zh-CN" altLang="en-US" b="1" dirty="0">
                <a:solidFill>
                  <a:srgbClr val="C00000"/>
                </a:solidFill>
              </a:rPr>
              <a:t>不能二手引用</a:t>
            </a:r>
            <a:r>
              <a:rPr kumimoji="1" lang="zh-CN" altLang="en-US" dirty="0"/>
              <a:t>，而需找到最初的原文！）</a:t>
            </a:r>
          </a:p>
        </p:txBody>
      </p:sp>
      <p:sp>
        <p:nvSpPr>
          <p:cNvPr id="6" name="圆角矩形 5">
            <a:extLst>
              <a:ext uri="{FF2B5EF4-FFF2-40B4-BE49-F238E27FC236}">
                <a16:creationId xmlns:a16="http://schemas.microsoft.com/office/drawing/2014/main" id="{E3D97260-4379-D941-9142-27E0FF9F3616}"/>
              </a:ext>
            </a:extLst>
          </p:cNvPr>
          <p:cNvSpPr/>
          <p:nvPr/>
        </p:nvSpPr>
        <p:spPr>
          <a:xfrm>
            <a:off x="6297176" y="1138192"/>
            <a:ext cx="5776944" cy="1917220"/>
          </a:xfrm>
          <a:prstGeom prst="roundRect">
            <a:avLst/>
          </a:prstGeom>
          <a:noFill/>
          <a:ln w="254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Rectangle 3">
            <a:extLst>
              <a:ext uri="{FF2B5EF4-FFF2-40B4-BE49-F238E27FC236}">
                <a16:creationId xmlns:a16="http://schemas.microsoft.com/office/drawing/2014/main" id="{30057CAC-C96C-614B-8BF8-5226FB354CE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zh-CN" altLang="en-US"/>
          </a:p>
        </p:txBody>
      </p:sp>
      <p:sp>
        <p:nvSpPr>
          <p:cNvPr id="12" name="Rectangle 4">
            <a:extLst>
              <a:ext uri="{FF2B5EF4-FFF2-40B4-BE49-F238E27FC236}">
                <a16:creationId xmlns:a16="http://schemas.microsoft.com/office/drawing/2014/main" id="{39B19E36-69CA-F344-8AC0-817FBC237F5C}"/>
              </a:ext>
            </a:extLst>
          </p:cNvPr>
          <p:cNvSpPr>
            <a:spLocks noChangeArrowheads="1"/>
          </p:cNvSpPr>
          <p:nvPr/>
        </p:nvSpPr>
        <p:spPr bwMode="auto">
          <a:xfrm>
            <a:off x="6442448" y="1346757"/>
            <a:ext cx="5486400"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000000"/>
                </a:solidFill>
                <a:effectLst/>
                <a:latin typeface="Arial Unicode MS" panose="020B0604020202020204" pitchFamily="34" charset="-128"/>
              </a:rPr>
              <a:t>Self-efficacy is reflects the extent to which a person feels capable of performing a </a:t>
            </a:r>
            <a:r>
              <a:rPr kumimoji="0" lang="zh-CN" altLang="zh-CN" sz="2000" b="0" i="0" strike="noStrike" cap="none" normalizeH="0" baseline="0" dirty="0">
                <a:ln>
                  <a:noFill/>
                </a:ln>
                <a:solidFill>
                  <a:srgbClr val="000000"/>
                </a:solidFill>
                <a:effectLst/>
                <a:latin typeface="Arial Unicode MS" panose="020B0604020202020204" pitchFamily="34" charset="-128"/>
              </a:rPr>
              <a:t>behavior</a:t>
            </a:r>
            <a:r>
              <a:rPr kumimoji="0" lang="zh-CN" altLang="zh-CN" sz="2000" b="0" i="0" u="none" strike="noStrike" cap="none" normalizeH="0" baseline="0" dirty="0">
                <a:ln>
                  <a:noFill/>
                </a:ln>
                <a:solidFill>
                  <a:srgbClr val="000000"/>
                </a:solidFill>
                <a:effectLst/>
                <a:latin typeface="Arial Unicode MS" panose="020B0604020202020204" pitchFamily="34" charset="-128"/>
              </a:rPr>
              <a:t> and is the focus of social cognitive theory</a:t>
            </a:r>
            <a:r>
              <a:rPr kumimoji="0" lang="zh-CN" altLang="zh-CN" sz="2000" b="0" i="0" u="none" strike="noStrike" cap="none" normalizeH="0" baseline="0" dirty="0">
                <a:ln>
                  <a:noFill/>
                </a:ln>
                <a:solidFill>
                  <a:schemeClr val="tx1"/>
                </a:solidFill>
                <a:effectLst/>
              </a:rPr>
              <a:t> </a:t>
            </a:r>
            <a:r>
              <a:rPr kumimoji="0" lang="zh-CN" altLang="zh-CN" sz="2000" b="0" i="0" u="none" strike="noStrike" cap="none" normalizeH="0" baseline="0" dirty="0">
                <a:ln>
                  <a:noFill/>
                </a:ln>
                <a:solidFill>
                  <a:srgbClr val="000000"/>
                </a:solidFill>
                <a:effectLst/>
                <a:latin typeface="Arial Unicode MS" panose="020B0604020202020204" pitchFamily="34" charset="-128"/>
              </a:rPr>
              <a:t>in which individuals learn by observing </a:t>
            </a:r>
            <a:r>
              <a:rPr kumimoji="0" lang="zh-CN" altLang="zh-CN" sz="2000" b="0" i="0" strike="noStrike" cap="none" normalizeH="0" baseline="0" dirty="0">
                <a:ln>
                  <a:noFill/>
                </a:ln>
                <a:solidFill>
                  <a:srgbClr val="000000"/>
                </a:solidFill>
                <a:effectLst/>
                <a:latin typeface="Arial Unicode MS" panose="020B0604020202020204" pitchFamily="34" charset="-128"/>
              </a:rPr>
              <a:t>the behavior </a:t>
            </a:r>
            <a:r>
              <a:rPr kumimoji="0" lang="zh-CN" altLang="zh-CN" sz="2000" b="0" i="0" u="none" strike="noStrike" cap="none" normalizeH="0" baseline="0" dirty="0">
                <a:ln>
                  <a:noFill/>
                </a:ln>
                <a:solidFill>
                  <a:srgbClr val="000000"/>
                </a:solidFill>
                <a:effectLst/>
                <a:latin typeface="Arial Unicode MS" panose="020B0604020202020204" pitchFamily="34" charset="-128"/>
              </a:rPr>
              <a:t>of other individuals.</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sp>
        <p:nvSpPr>
          <p:cNvPr id="13" name="右箭头 12">
            <a:extLst>
              <a:ext uri="{FF2B5EF4-FFF2-40B4-BE49-F238E27FC236}">
                <a16:creationId xmlns:a16="http://schemas.microsoft.com/office/drawing/2014/main" id="{EFE08E95-0A17-094B-8623-D0B4B7FF2B5A}"/>
              </a:ext>
            </a:extLst>
          </p:cNvPr>
          <p:cNvSpPr/>
          <p:nvPr/>
        </p:nvSpPr>
        <p:spPr>
          <a:xfrm rot="5400000">
            <a:off x="8974977" y="3176319"/>
            <a:ext cx="421341" cy="484632"/>
          </a:xfrm>
          <a:prstGeom prst="rightArrow">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圆角矩形 25">
            <a:extLst>
              <a:ext uri="{FF2B5EF4-FFF2-40B4-BE49-F238E27FC236}">
                <a16:creationId xmlns:a16="http://schemas.microsoft.com/office/drawing/2014/main" id="{8705E189-FEE5-9843-928C-54A5EEED0056}"/>
              </a:ext>
            </a:extLst>
          </p:cNvPr>
          <p:cNvSpPr/>
          <p:nvPr/>
        </p:nvSpPr>
        <p:spPr>
          <a:xfrm>
            <a:off x="6297176" y="3840687"/>
            <a:ext cx="5776944" cy="1917220"/>
          </a:xfrm>
          <a:prstGeom prst="roundRect">
            <a:avLst/>
          </a:prstGeom>
          <a:noFill/>
          <a:ln w="254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Rectangle 4">
            <a:extLst>
              <a:ext uri="{FF2B5EF4-FFF2-40B4-BE49-F238E27FC236}">
                <a16:creationId xmlns:a16="http://schemas.microsoft.com/office/drawing/2014/main" id="{A8AC8A00-758E-DD46-96E2-B5B0C59029BF}"/>
              </a:ext>
            </a:extLst>
          </p:cNvPr>
          <p:cNvSpPr>
            <a:spLocks noChangeArrowheads="1"/>
          </p:cNvSpPr>
          <p:nvPr/>
        </p:nvSpPr>
        <p:spPr bwMode="auto">
          <a:xfrm>
            <a:off x="6442448" y="4357028"/>
            <a:ext cx="548640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000000"/>
                </a:solidFill>
                <a:effectLst/>
                <a:latin typeface="Arial Unicode MS" panose="020B0604020202020204" pitchFamily="34" charset="-128"/>
              </a:rPr>
              <a:t>Self-efficacy </a:t>
            </a:r>
            <a:r>
              <a:rPr kumimoji="0" lang="en-US" altLang="zh-CN" sz="2000" b="0" i="0" u="none" strike="noStrike" cap="none" normalizeH="0" baseline="0" dirty="0">
                <a:ln>
                  <a:noFill/>
                </a:ln>
                <a:solidFill>
                  <a:srgbClr val="000000"/>
                </a:solidFill>
                <a:effectLst/>
                <a:latin typeface="Arial Unicode MS" panose="020B0604020202020204" pitchFamily="34" charset="-128"/>
              </a:rPr>
              <a:t>describes how capable a person feels to perform a behavior and is central to social cognitive theory</a:t>
            </a:r>
            <a:r>
              <a:rPr kumimoji="0" lang="zh-CN" altLang="zh-CN" sz="2000" b="0" i="0" u="none" strike="noStrike" cap="none" normalizeH="0" baseline="0" dirty="0">
                <a:ln>
                  <a:noFill/>
                </a:ln>
                <a:solidFill>
                  <a:srgbClr val="000000"/>
                </a:solidFill>
                <a:effectLst/>
                <a:latin typeface="Arial Unicode MS" panose="020B0604020202020204" pitchFamily="34" charset="-128"/>
              </a:rPr>
              <a:t>.</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sp>
        <p:nvSpPr>
          <p:cNvPr id="15" name="文本框 14">
            <a:extLst>
              <a:ext uri="{FF2B5EF4-FFF2-40B4-BE49-F238E27FC236}">
                <a16:creationId xmlns:a16="http://schemas.microsoft.com/office/drawing/2014/main" id="{B00A11B4-A0CA-064F-A534-88D06107CDD6}"/>
              </a:ext>
            </a:extLst>
          </p:cNvPr>
          <p:cNvSpPr txBox="1"/>
          <p:nvPr/>
        </p:nvSpPr>
        <p:spPr>
          <a:xfrm>
            <a:off x="4909875" y="3929637"/>
            <a:ext cx="1459937" cy="707886"/>
          </a:xfrm>
          <a:prstGeom prst="rect">
            <a:avLst/>
          </a:prstGeom>
          <a:noFill/>
        </p:spPr>
        <p:txBody>
          <a:bodyPr wrap="square" rtlCol="0">
            <a:spAutoFit/>
          </a:bodyPr>
          <a:lstStyle/>
          <a:p>
            <a:r>
              <a:rPr kumimoji="1" lang="en-US" altLang="zh-CN" sz="4000" b="1" dirty="0">
                <a:solidFill>
                  <a:srgbClr val="00B050"/>
                </a:solidFill>
              </a:rPr>
              <a:t>OK</a:t>
            </a:r>
            <a:r>
              <a:rPr kumimoji="1" lang="zh-CN" altLang="en-US" sz="4000" b="1" dirty="0">
                <a:solidFill>
                  <a:srgbClr val="00B050"/>
                </a:solidFill>
              </a:rPr>
              <a:t>！</a:t>
            </a:r>
          </a:p>
        </p:txBody>
      </p:sp>
    </p:spTree>
    <p:extLst>
      <p:ext uri="{BB962C8B-B14F-4D97-AF65-F5344CB8AC3E}">
        <p14:creationId xmlns:p14="http://schemas.microsoft.com/office/powerpoint/2010/main" val="2013588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写作规范</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5" name="文本框 4">
            <a:extLst>
              <a:ext uri="{FF2B5EF4-FFF2-40B4-BE49-F238E27FC236}">
                <a16:creationId xmlns:a16="http://schemas.microsoft.com/office/drawing/2014/main" id="{7F64E4BA-8184-A645-AB7A-B35DAC347720}"/>
              </a:ext>
            </a:extLst>
          </p:cNvPr>
          <p:cNvSpPr txBox="1"/>
          <p:nvPr/>
        </p:nvSpPr>
        <p:spPr>
          <a:xfrm>
            <a:off x="319057" y="1032933"/>
            <a:ext cx="5903944" cy="1692771"/>
          </a:xfrm>
          <a:prstGeom prst="rect">
            <a:avLst/>
          </a:prstGeom>
          <a:noFill/>
        </p:spPr>
        <p:txBody>
          <a:bodyPr wrap="square" rtlCol="0">
            <a:spAutoFit/>
          </a:bodyPr>
          <a:lstStyle>
            <a:defPPr>
              <a:defRPr lang="zh-CN"/>
            </a:defPPr>
            <a:lvl1pPr>
              <a:defRPr kumimoji="1" sz="2400"/>
            </a:lvl1pPr>
          </a:lstStyle>
          <a:p>
            <a:r>
              <a:rPr lang="zh-CN" altLang="en-US" dirty="0"/>
              <a:t>篡改数据：</a:t>
            </a:r>
            <a:endParaRPr lang="en-US" altLang="zh-CN" dirty="0"/>
          </a:p>
          <a:p>
            <a:pPr marL="342900" indent="-342900">
              <a:buFont typeface="Arial" panose="020B0604020202020204" pitchFamily="34" charset="0"/>
              <a:buChar char="•"/>
            </a:pPr>
            <a:r>
              <a:rPr lang="zh-CN" altLang="en-US" sz="2000" dirty="0"/>
              <a:t>让结果变得更“理想”</a:t>
            </a:r>
            <a:endParaRPr lang="en-US" altLang="zh-CN" sz="2000" dirty="0"/>
          </a:p>
          <a:p>
            <a:pPr marL="342900" indent="-342900">
              <a:buFont typeface="Arial" panose="020B0604020202020204" pitchFamily="34" charset="0"/>
              <a:buChar char="•"/>
            </a:pPr>
            <a:r>
              <a:rPr lang="zh-CN" altLang="en-US" sz="2000" dirty="0"/>
              <a:t>好的期刊和会议通常都要求公开源代码和数据集→确保实验结果的可复现性</a:t>
            </a:r>
            <a:endParaRPr lang="en-US" altLang="zh-CN" sz="2000" dirty="0"/>
          </a:p>
          <a:p>
            <a:pPr marL="342900" indent="-342900">
              <a:buFont typeface="Arial" panose="020B0604020202020204" pitchFamily="34" charset="0"/>
              <a:buChar char="•"/>
            </a:pPr>
            <a:endParaRPr lang="en-US" altLang="zh-CN" sz="2000" dirty="0"/>
          </a:p>
        </p:txBody>
      </p:sp>
      <p:sp>
        <p:nvSpPr>
          <p:cNvPr id="11" name="Rectangle 3">
            <a:extLst>
              <a:ext uri="{FF2B5EF4-FFF2-40B4-BE49-F238E27FC236}">
                <a16:creationId xmlns:a16="http://schemas.microsoft.com/office/drawing/2014/main" id="{30057CAC-C96C-614B-8BF8-5226FB354CE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zh-CN" altLang="en-US"/>
          </a:p>
        </p:txBody>
      </p:sp>
      <p:pic>
        <p:nvPicPr>
          <p:cNvPr id="7" name="图片 6">
            <a:extLst>
              <a:ext uri="{FF2B5EF4-FFF2-40B4-BE49-F238E27FC236}">
                <a16:creationId xmlns:a16="http://schemas.microsoft.com/office/drawing/2014/main" id="{DA348E87-AFAE-9543-82B9-5A3B314BA307}"/>
              </a:ext>
            </a:extLst>
          </p:cNvPr>
          <p:cNvPicPr>
            <a:picLocks noChangeAspect="1"/>
          </p:cNvPicPr>
          <p:nvPr/>
        </p:nvPicPr>
        <p:blipFill>
          <a:blip r:embed="rId2"/>
          <a:stretch>
            <a:fillRect/>
          </a:stretch>
        </p:blipFill>
        <p:spPr>
          <a:xfrm>
            <a:off x="6352731" y="870941"/>
            <a:ext cx="3136900" cy="1828800"/>
          </a:xfrm>
          <a:prstGeom prst="rect">
            <a:avLst/>
          </a:prstGeom>
        </p:spPr>
      </p:pic>
      <p:sp>
        <p:nvSpPr>
          <p:cNvPr id="8" name="矩形 7">
            <a:extLst>
              <a:ext uri="{FF2B5EF4-FFF2-40B4-BE49-F238E27FC236}">
                <a16:creationId xmlns:a16="http://schemas.microsoft.com/office/drawing/2014/main" id="{A6D446E7-A16F-FD4B-B566-2F586647B2B3}"/>
              </a:ext>
            </a:extLst>
          </p:cNvPr>
          <p:cNvSpPr/>
          <p:nvPr/>
        </p:nvSpPr>
        <p:spPr>
          <a:xfrm>
            <a:off x="319056" y="2699741"/>
            <a:ext cx="3570208" cy="461665"/>
          </a:xfrm>
          <a:prstGeom prst="rect">
            <a:avLst/>
          </a:prstGeom>
        </p:spPr>
        <p:txBody>
          <a:bodyPr wrap="none">
            <a:spAutoFit/>
          </a:bodyPr>
          <a:lstStyle/>
          <a:p>
            <a:r>
              <a:rPr lang="zh-CN" altLang="en-US" sz="2400" dirty="0"/>
              <a:t>是否应该报告不良结果？</a:t>
            </a:r>
            <a:endParaRPr lang="en-US" altLang="zh-CN" sz="2400" dirty="0"/>
          </a:p>
        </p:txBody>
      </p:sp>
      <p:sp>
        <p:nvSpPr>
          <p:cNvPr id="9" name="文本框 8">
            <a:extLst>
              <a:ext uri="{FF2B5EF4-FFF2-40B4-BE49-F238E27FC236}">
                <a16:creationId xmlns:a16="http://schemas.microsoft.com/office/drawing/2014/main" id="{FA0C943F-8397-1546-A2A6-F8E05D1CB088}"/>
              </a:ext>
            </a:extLst>
          </p:cNvPr>
          <p:cNvSpPr txBox="1"/>
          <p:nvPr/>
        </p:nvSpPr>
        <p:spPr>
          <a:xfrm>
            <a:off x="4018994" y="2668963"/>
            <a:ext cx="902811" cy="523220"/>
          </a:xfrm>
          <a:prstGeom prst="rect">
            <a:avLst/>
          </a:prstGeom>
          <a:noFill/>
        </p:spPr>
        <p:txBody>
          <a:bodyPr wrap="none" rtlCol="0">
            <a:spAutoFit/>
          </a:bodyPr>
          <a:lstStyle/>
          <a:p>
            <a:r>
              <a:rPr kumimoji="1" lang="zh-CN" altLang="en-US" sz="2800" b="1" dirty="0">
                <a:solidFill>
                  <a:srgbClr val="C00000"/>
                </a:solidFill>
              </a:rPr>
              <a:t>是！</a:t>
            </a:r>
          </a:p>
        </p:txBody>
      </p:sp>
      <p:sp>
        <p:nvSpPr>
          <p:cNvPr id="16" name="矩形 15">
            <a:extLst>
              <a:ext uri="{FF2B5EF4-FFF2-40B4-BE49-F238E27FC236}">
                <a16:creationId xmlns:a16="http://schemas.microsoft.com/office/drawing/2014/main" id="{291544F8-01AD-0D41-8E6B-FBF93C85C6C9}"/>
              </a:ext>
            </a:extLst>
          </p:cNvPr>
          <p:cNvSpPr/>
          <p:nvPr/>
        </p:nvSpPr>
        <p:spPr>
          <a:xfrm>
            <a:off x="319056" y="3309690"/>
            <a:ext cx="5147563" cy="707886"/>
          </a:xfrm>
          <a:prstGeom prst="rect">
            <a:avLst/>
          </a:prstGeom>
        </p:spPr>
        <p:txBody>
          <a:bodyPr wrap="none">
            <a:spAutoFit/>
          </a:bodyPr>
          <a:lstStyle/>
          <a:p>
            <a:pPr marL="342900" indent="-342900">
              <a:buFont typeface="Arial" panose="020B0604020202020204" pitchFamily="34" charset="0"/>
              <a:buChar char="•"/>
            </a:pPr>
            <a:r>
              <a:rPr lang="zh-CN" altLang="en-US" sz="2000" dirty="0"/>
              <a:t>告诉同行别再踩你踩过的“坑”</a:t>
            </a:r>
            <a:endParaRPr lang="en-US" altLang="zh-CN" sz="2000" dirty="0"/>
          </a:p>
          <a:p>
            <a:pPr marL="342900" indent="-342900">
              <a:buFont typeface="Arial" panose="020B0604020202020204" pitchFamily="34" charset="0"/>
              <a:buChar char="•"/>
            </a:pPr>
            <a:r>
              <a:rPr lang="zh-CN" altLang="en-US" sz="2000" dirty="0"/>
              <a:t>只要不良结果没有影响你文章主要的贡献</a:t>
            </a:r>
            <a:endParaRPr lang="en-US" altLang="zh-CN" sz="2000" dirty="0"/>
          </a:p>
        </p:txBody>
      </p:sp>
      <p:pic>
        <p:nvPicPr>
          <p:cNvPr id="5122" name="Picture 2">
            <a:extLst>
              <a:ext uri="{FF2B5EF4-FFF2-40B4-BE49-F238E27FC236}">
                <a16:creationId xmlns:a16="http://schemas.microsoft.com/office/drawing/2014/main" id="{632B22F0-44B5-7445-B1AB-6EB4F6702C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9361" y="870940"/>
            <a:ext cx="1844506" cy="1798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7354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endParaRPr lang="zh-CN" altLang="en-US" dirty="0"/>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6388533" y="934149"/>
            <a:ext cx="5103501" cy="499511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6577794" y="1134464"/>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11238207" y="565453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1" name="文本框 10">
            <a:extLst>
              <a:ext uri="{FF2B5EF4-FFF2-40B4-BE49-F238E27FC236}">
                <a16:creationId xmlns:a16="http://schemas.microsoft.com/office/drawing/2014/main" id="{1EB717CA-8233-9F48-94B3-3CA4FE36E602}"/>
              </a:ext>
            </a:extLst>
          </p:cNvPr>
          <p:cNvSpPr txBox="1"/>
          <p:nvPr/>
        </p:nvSpPr>
        <p:spPr>
          <a:xfrm>
            <a:off x="6869436" y="2269863"/>
            <a:ext cx="4141695" cy="1815882"/>
          </a:xfrm>
          <a:prstGeom prst="rect">
            <a:avLst/>
          </a:prstGeom>
          <a:noFill/>
        </p:spPr>
        <p:txBody>
          <a:bodyPr wrap="square" rtlCol="0">
            <a:spAutoFit/>
          </a:bodyPr>
          <a:lstStyle/>
          <a:p>
            <a:pPr algn="just"/>
            <a:r>
              <a:rPr kumimoji="1" lang="en-US" altLang="zh-CN" sz="2800" dirty="0"/>
              <a:t>“</a:t>
            </a:r>
            <a:r>
              <a:rPr kumimoji="1" lang="en" altLang="zh-CN" sz="2800" dirty="0"/>
              <a:t> Anything's better than lying and deceit.</a:t>
            </a:r>
            <a:r>
              <a:rPr kumimoji="1" lang="en-US" altLang="zh-CN" sz="2800" dirty="0"/>
              <a:t>”</a:t>
            </a:r>
          </a:p>
          <a:p>
            <a:pPr marL="457200" indent="-457200" algn="r">
              <a:buFontTx/>
              <a:buChar char="-"/>
            </a:pPr>
            <a:r>
              <a:rPr kumimoji="1" lang="en-US" altLang="zh-CN" sz="2800" dirty="0"/>
              <a:t>Lev Tolstoy</a:t>
            </a:r>
          </a:p>
          <a:p>
            <a:pPr algn="r"/>
            <a:r>
              <a:rPr kumimoji="1" lang="en-US" altLang="zh-CN" sz="2800" dirty="0"/>
              <a:t>Anna</a:t>
            </a:r>
            <a:r>
              <a:rPr kumimoji="1" lang="zh-CN" altLang="en-US" sz="2800" dirty="0"/>
              <a:t> </a:t>
            </a:r>
            <a:r>
              <a:rPr kumimoji="1" lang="en-US" altLang="zh-CN" sz="2800" dirty="0"/>
              <a:t>Karenina</a:t>
            </a:r>
          </a:p>
        </p:txBody>
      </p:sp>
      <p:pic>
        <p:nvPicPr>
          <p:cNvPr id="6146" name="Picture 2">
            <a:extLst>
              <a:ext uri="{FF2B5EF4-FFF2-40B4-BE49-F238E27FC236}">
                <a16:creationId xmlns:a16="http://schemas.microsoft.com/office/drawing/2014/main" id="{339C908C-6A0F-F348-B0B8-4E3D42CB4F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4420" y="934149"/>
            <a:ext cx="3739980" cy="5038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60852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AAA15C42-8B53-449A-A911-2686C82E9037}"/>
              </a:ext>
            </a:extLst>
          </p:cNvPr>
          <p:cNvSpPr/>
          <p:nvPr/>
        </p:nvSpPr>
        <p:spPr>
          <a:xfrm>
            <a:off x="5326380" y="1099905"/>
            <a:ext cx="6203263" cy="49008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动笔写论文之前</a:t>
            </a:r>
            <a:r>
              <a:rPr lang="en-US" altLang="zh-CN" dirty="0"/>
              <a:t>……</a:t>
            </a:r>
            <a:endParaRPr lang="zh-CN" altLang="en-US" dirty="0"/>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228530" y="1099904"/>
            <a:ext cx="4732090" cy="4900846"/>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474338" y="1333976"/>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平行四边形 15">
            <a:extLst>
              <a:ext uri="{FF2B5EF4-FFF2-40B4-BE49-F238E27FC236}">
                <a16:creationId xmlns:a16="http://schemas.microsoft.com/office/drawing/2014/main" id="{671FE447-1135-43CF-B090-5E3386D7438C}"/>
              </a:ext>
            </a:extLst>
          </p:cNvPr>
          <p:cNvSpPr/>
          <p:nvPr/>
        </p:nvSpPr>
        <p:spPr>
          <a:xfrm>
            <a:off x="5622435" y="133397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a:extLst>
              <a:ext uri="{FF2B5EF4-FFF2-40B4-BE49-F238E27FC236}">
                <a16:creationId xmlns:a16="http://schemas.microsoft.com/office/drawing/2014/main" id="{C140415A-D6BA-48C6-9E63-FB0DD4AAD1FB}"/>
              </a:ext>
            </a:extLst>
          </p:cNvPr>
          <p:cNvSpPr>
            <a:spLocks noChangeAspect="1"/>
          </p:cNvSpPr>
          <p:nvPr/>
        </p:nvSpPr>
        <p:spPr bwMode="auto">
          <a:xfrm>
            <a:off x="11197331" y="575809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4706792" y="575809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5" name="图片 4">
            <a:extLst>
              <a:ext uri="{FF2B5EF4-FFF2-40B4-BE49-F238E27FC236}">
                <a16:creationId xmlns:a16="http://schemas.microsoft.com/office/drawing/2014/main" id="{E277CCCD-51B1-A643-B04D-89391D8172E6}"/>
              </a:ext>
            </a:extLst>
          </p:cNvPr>
          <p:cNvPicPr>
            <a:picLocks noChangeAspect="1"/>
          </p:cNvPicPr>
          <p:nvPr/>
        </p:nvPicPr>
        <p:blipFill>
          <a:blip r:embed="rId2"/>
          <a:stretch>
            <a:fillRect/>
          </a:stretch>
        </p:blipFill>
        <p:spPr>
          <a:xfrm>
            <a:off x="427592" y="2014219"/>
            <a:ext cx="4042808" cy="3483526"/>
          </a:xfrm>
          <a:prstGeom prst="rect">
            <a:avLst/>
          </a:prstGeom>
        </p:spPr>
      </p:pic>
      <p:sp>
        <p:nvSpPr>
          <p:cNvPr id="6" name="文本框 5">
            <a:extLst>
              <a:ext uri="{FF2B5EF4-FFF2-40B4-BE49-F238E27FC236}">
                <a16:creationId xmlns:a16="http://schemas.microsoft.com/office/drawing/2014/main" id="{C230A062-D36E-D249-AF53-DE9B7ECA3582}"/>
              </a:ext>
            </a:extLst>
          </p:cNvPr>
          <p:cNvSpPr txBox="1"/>
          <p:nvPr/>
        </p:nvSpPr>
        <p:spPr>
          <a:xfrm>
            <a:off x="1219028" y="1482516"/>
            <a:ext cx="2332420" cy="461665"/>
          </a:xfrm>
          <a:prstGeom prst="rect">
            <a:avLst/>
          </a:prstGeom>
          <a:noFill/>
        </p:spPr>
        <p:txBody>
          <a:bodyPr wrap="square" rtlCol="0">
            <a:spAutoFit/>
          </a:bodyPr>
          <a:lstStyle/>
          <a:p>
            <a:r>
              <a:rPr kumimoji="1" lang="zh-CN" altLang="en-US" sz="2400" dirty="0"/>
              <a:t>医疗康复机器人</a:t>
            </a:r>
          </a:p>
        </p:txBody>
      </p:sp>
      <p:sp>
        <p:nvSpPr>
          <p:cNvPr id="8" name="矩形 7">
            <a:extLst>
              <a:ext uri="{FF2B5EF4-FFF2-40B4-BE49-F238E27FC236}">
                <a16:creationId xmlns:a16="http://schemas.microsoft.com/office/drawing/2014/main" id="{2C8D2BF1-B468-C440-8C55-A958CB45E78B}"/>
              </a:ext>
            </a:extLst>
          </p:cNvPr>
          <p:cNvSpPr/>
          <p:nvPr/>
        </p:nvSpPr>
        <p:spPr>
          <a:xfrm>
            <a:off x="5353633" y="1831316"/>
            <a:ext cx="6096000" cy="2925673"/>
          </a:xfrm>
          <a:prstGeom prst="rect">
            <a:avLst/>
          </a:prstGeom>
        </p:spPr>
        <p:txBody>
          <a:bodyPr>
            <a:spAutoFit/>
          </a:bodyPr>
          <a:lstStyle/>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为什么我的研究是重要的？</a:t>
            </a:r>
            <a:br>
              <a:rPr lang="en-US" altLang="zh-CN" sz="2400" dirty="0">
                <a:solidFill>
                  <a:schemeClr val="tx1">
                    <a:lumMod val="75000"/>
                    <a:lumOff val="25000"/>
                  </a:schemeClr>
                </a:solidFill>
              </a:rPr>
            </a:br>
            <a:r>
              <a:rPr lang="zh-CN" altLang="en-US" sz="2400" dirty="0">
                <a:solidFill>
                  <a:schemeClr val="tx1">
                    <a:lumMod val="75000"/>
                    <a:lumOff val="25000"/>
                  </a:schemeClr>
                </a:solidFill>
              </a:rPr>
              <a:t>（对患者、医生、医疗企业来说，</a:t>
            </a:r>
            <a:r>
              <a:rPr lang="en-US" altLang="zh-CN" sz="2400" dirty="0">
                <a:solidFill>
                  <a:schemeClr val="tx1">
                    <a:lumMod val="75000"/>
                    <a:lumOff val="25000"/>
                  </a:schemeClr>
                </a:solidFill>
              </a:rPr>
              <a:t>……</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这篇论文专注于回答什么</a:t>
            </a:r>
            <a:r>
              <a:rPr lang="zh-CN" altLang="en-US" sz="2400" dirty="0">
                <a:solidFill>
                  <a:srgbClr val="FF0000"/>
                </a:solidFill>
              </a:rPr>
              <a:t>科学</a:t>
            </a:r>
            <a:r>
              <a:rPr lang="zh-CN" altLang="en-US" sz="2400" dirty="0">
                <a:solidFill>
                  <a:schemeClr val="tx1">
                    <a:lumMod val="75000"/>
                    <a:lumOff val="25000"/>
                  </a:schemeClr>
                </a:solidFill>
              </a:rPr>
              <a:t>问题？</a:t>
            </a:r>
            <a:br>
              <a:rPr lang="en-US" altLang="zh-CN" sz="2400" dirty="0">
                <a:solidFill>
                  <a:schemeClr val="tx1">
                    <a:lumMod val="75000"/>
                    <a:lumOff val="25000"/>
                  </a:schemeClr>
                </a:solidFill>
              </a:rPr>
            </a:br>
            <a:r>
              <a:rPr lang="zh-CN" altLang="en-US" sz="2400" dirty="0">
                <a:solidFill>
                  <a:schemeClr val="tx1">
                    <a:lumMod val="75000"/>
                    <a:lumOff val="25000"/>
                  </a:schemeClr>
                </a:solidFill>
              </a:rPr>
              <a:t>（揭示了新的人机交互机理）</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这篇论文想要达成什么目的？</a:t>
            </a:r>
            <a:br>
              <a:rPr lang="en-US" altLang="zh-CN" sz="2400" dirty="0">
                <a:solidFill>
                  <a:schemeClr val="tx1">
                    <a:lumMod val="75000"/>
                    <a:lumOff val="25000"/>
                  </a:schemeClr>
                </a:solidFill>
              </a:rPr>
            </a:br>
            <a:r>
              <a:rPr lang="zh-CN" altLang="en-US" sz="2400" dirty="0">
                <a:solidFill>
                  <a:schemeClr val="tx1">
                    <a:lumMod val="75000"/>
                    <a:lumOff val="25000"/>
                  </a:schemeClr>
                </a:solidFill>
              </a:rPr>
              <a:t>（设计新的交互方式，使得患者更快康复）</a:t>
            </a:r>
            <a:endParaRPr lang="en-US" altLang="zh-CN" sz="2400" dirty="0">
              <a:solidFill>
                <a:schemeClr val="tx1">
                  <a:lumMod val="75000"/>
                  <a:lumOff val="25000"/>
                </a:schemeClr>
              </a:solidFill>
            </a:endParaRPr>
          </a:p>
        </p:txBody>
      </p:sp>
      <p:sp>
        <p:nvSpPr>
          <p:cNvPr id="14" name="文本框 13">
            <a:extLst>
              <a:ext uri="{FF2B5EF4-FFF2-40B4-BE49-F238E27FC236}">
                <a16:creationId xmlns:a16="http://schemas.microsoft.com/office/drawing/2014/main" id="{4A52E7ED-B540-364A-8CC2-5AB3A433A8A8}"/>
              </a:ext>
            </a:extLst>
          </p:cNvPr>
          <p:cNvSpPr txBox="1"/>
          <p:nvPr/>
        </p:nvSpPr>
        <p:spPr>
          <a:xfrm>
            <a:off x="9749790" y="1333975"/>
            <a:ext cx="1779853" cy="646331"/>
          </a:xfrm>
          <a:prstGeom prst="rect">
            <a:avLst/>
          </a:prstGeom>
          <a:noFill/>
          <a:ln w="25400">
            <a:solidFill>
              <a:schemeClr val="accent1"/>
            </a:solidFill>
          </a:ln>
        </p:spPr>
        <p:txBody>
          <a:bodyPr wrap="square" rtlCol="0">
            <a:spAutoFit/>
          </a:bodyPr>
          <a:lstStyle/>
          <a:p>
            <a:r>
              <a:rPr kumimoji="1" lang="zh-CN" altLang="en-US" dirty="0"/>
              <a:t>不能用太专业的词汇！</a:t>
            </a:r>
          </a:p>
        </p:txBody>
      </p:sp>
      <p:cxnSp>
        <p:nvCxnSpPr>
          <p:cNvPr id="18" name="直线箭头连接符 17">
            <a:extLst>
              <a:ext uri="{FF2B5EF4-FFF2-40B4-BE49-F238E27FC236}">
                <a16:creationId xmlns:a16="http://schemas.microsoft.com/office/drawing/2014/main" id="{ED9B06DC-4A29-0145-8200-2D63756362E4}"/>
              </a:ext>
            </a:extLst>
          </p:cNvPr>
          <p:cNvCxnSpPr>
            <a:cxnSpLocks/>
          </p:cNvCxnSpPr>
          <p:nvPr/>
        </p:nvCxnSpPr>
        <p:spPr>
          <a:xfrm flipV="1">
            <a:off x="10026316" y="2014219"/>
            <a:ext cx="721895" cy="440223"/>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42487C46-476C-3B41-979D-B6F76832689A}"/>
              </a:ext>
            </a:extLst>
          </p:cNvPr>
          <p:cNvSpPr txBox="1"/>
          <p:nvPr/>
        </p:nvSpPr>
        <p:spPr>
          <a:xfrm>
            <a:off x="6096000" y="4945428"/>
            <a:ext cx="1779853" cy="646331"/>
          </a:xfrm>
          <a:prstGeom prst="rect">
            <a:avLst/>
          </a:prstGeom>
          <a:noFill/>
          <a:ln w="25400">
            <a:solidFill>
              <a:schemeClr val="accent1"/>
            </a:solidFill>
          </a:ln>
        </p:spPr>
        <p:txBody>
          <a:bodyPr wrap="square" rtlCol="0">
            <a:spAutoFit/>
          </a:bodyPr>
          <a:lstStyle/>
          <a:p>
            <a:r>
              <a:rPr kumimoji="1" lang="zh-CN" altLang="en-US" dirty="0"/>
              <a:t>叙述交互方式的设计</a:t>
            </a:r>
          </a:p>
        </p:txBody>
      </p:sp>
      <p:cxnSp>
        <p:nvCxnSpPr>
          <p:cNvPr id="31" name="直线箭头连接符 30">
            <a:extLst>
              <a:ext uri="{FF2B5EF4-FFF2-40B4-BE49-F238E27FC236}">
                <a16:creationId xmlns:a16="http://schemas.microsoft.com/office/drawing/2014/main" id="{1C1257F6-1AAC-EA4C-BC12-6C2A72782A2D}"/>
              </a:ext>
            </a:extLst>
          </p:cNvPr>
          <p:cNvCxnSpPr/>
          <p:nvPr/>
        </p:nvCxnSpPr>
        <p:spPr>
          <a:xfrm flipH="1">
            <a:off x="7383780" y="4652899"/>
            <a:ext cx="457200" cy="29252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5" name="文本框 34">
            <a:extLst>
              <a:ext uri="{FF2B5EF4-FFF2-40B4-BE49-F238E27FC236}">
                <a16:creationId xmlns:a16="http://schemas.microsoft.com/office/drawing/2014/main" id="{751F3C65-EB6A-A548-8B15-00D74E169C30}"/>
              </a:ext>
            </a:extLst>
          </p:cNvPr>
          <p:cNvSpPr txBox="1"/>
          <p:nvPr/>
        </p:nvSpPr>
        <p:spPr>
          <a:xfrm>
            <a:off x="9313605" y="4931164"/>
            <a:ext cx="1779853" cy="369332"/>
          </a:xfrm>
          <a:prstGeom prst="rect">
            <a:avLst/>
          </a:prstGeom>
          <a:noFill/>
          <a:ln w="25400">
            <a:solidFill>
              <a:schemeClr val="accent1"/>
            </a:solidFill>
          </a:ln>
        </p:spPr>
        <p:txBody>
          <a:bodyPr wrap="square" rtlCol="0">
            <a:spAutoFit/>
          </a:bodyPr>
          <a:lstStyle/>
          <a:p>
            <a:r>
              <a:rPr kumimoji="1" lang="zh-CN" altLang="en-US" dirty="0"/>
              <a:t>设计实验验证</a:t>
            </a:r>
          </a:p>
        </p:txBody>
      </p:sp>
      <p:cxnSp>
        <p:nvCxnSpPr>
          <p:cNvPr id="36" name="直线箭头连接符 35">
            <a:extLst>
              <a:ext uri="{FF2B5EF4-FFF2-40B4-BE49-F238E27FC236}">
                <a16:creationId xmlns:a16="http://schemas.microsoft.com/office/drawing/2014/main" id="{9DBFC79B-A0C4-674F-B3ED-2C02D31158E6}"/>
              </a:ext>
            </a:extLst>
          </p:cNvPr>
          <p:cNvCxnSpPr>
            <a:cxnSpLocks/>
          </p:cNvCxnSpPr>
          <p:nvPr/>
        </p:nvCxnSpPr>
        <p:spPr>
          <a:xfrm>
            <a:off x="10218821" y="4652899"/>
            <a:ext cx="0" cy="29252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5255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0" grpId="0" animBg="1"/>
      <p:bldP spid="3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a:extLst>
              <a:ext uri="{FF2B5EF4-FFF2-40B4-BE49-F238E27FC236}">
                <a16:creationId xmlns:a16="http://schemas.microsoft.com/office/drawing/2014/main" id="{393023E1-ED3F-4472-A0E8-6DAC8D95C46E}"/>
              </a:ext>
            </a:extLst>
          </p:cNvPr>
          <p:cNvSpPr/>
          <p:nvPr/>
        </p:nvSpPr>
        <p:spPr>
          <a:xfrm>
            <a:off x="414306" y="956017"/>
            <a:ext cx="5492603" cy="4282733"/>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站在读者的角度写作</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2" name="文本框 1">
            <a:extLst>
              <a:ext uri="{FF2B5EF4-FFF2-40B4-BE49-F238E27FC236}">
                <a16:creationId xmlns:a16="http://schemas.microsoft.com/office/drawing/2014/main" id="{558E610B-1C34-4D74-ABDD-F20E9383DB93}"/>
              </a:ext>
            </a:extLst>
          </p:cNvPr>
          <p:cNvSpPr txBox="1"/>
          <p:nvPr/>
        </p:nvSpPr>
        <p:spPr>
          <a:xfrm>
            <a:off x="1733000" y="5480259"/>
            <a:ext cx="9852660" cy="632353"/>
          </a:xfrm>
          <a:prstGeom prst="rect">
            <a:avLst/>
          </a:prstGeom>
          <a:noFill/>
        </p:spPr>
        <p:txBody>
          <a:bodyPr wrap="square" rtlCol="0">
            <a:spAutoFit/>
          </a:bodyPr>
          <a:lstStyle/>
          <a:p>
            <a:pPr>
              <a:lnSpc>
                <a:spcPct val="120000"/>
              </a:lnSpc>
            </a:pPr>
            <a:r>
              <a:rPr lang="zh-CN" altLang="en-US" sz="3200" dirty="0">
                <a:solidFill>
                  <a:srgbClr val="FF0000"/>
                </a:solidFill>
              </a:rPr>
              <a:t>永远不要默认读者具备和作者相同的知识！！</a:t>
            </a:r>
          </a:p>
        </p:txBody>
      </p:sp>
      <p:sp>
        <p:nvSpPr>
          <p:cNvPr id="31" name="矩形 30">
            <a:extLst>
              <a:ext uri="{FF2B5EF4-FFF2-40B4-BE49-F238E27FC236}">
                <a16:creationId xmlns:a16="http://schemas.microsoft.com/office/drawing/2014/main" id="{684E9855-0285-4D7A-A6B6-F56324DA905F}"/>
              </a:ext>
            </a:extLst>
          </p:cNvPr>
          <p:cNvSpPr/>
          <p:nvPr/>
        </p:nvSpPr>
        <p:spPr>
          <a:xfrm>
            <a:off x="6096000" y="1028301"/>
            <a:ext cx="5600699" cy="421045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a:extLst>
              <a:ext uri="{FF2B5EF4-FFF2-40B4-BE49-F238E27FC236}">
                <a16:creationId xmlns:a16="http://schemas.microsoft.com/office/drawing/2014/main" id="{3A976AE2-D036-4E6E-9474-25AE55D172A3}"/>
              </a:ext>
            </a:extLst>
          </p:cNvPr>
          <p:cNvSpPr/>
          <p:nvPr/>
        </p:nvSpPr>
        <p:spPr>
          <a:xfrm>
            <a:off x="6267450" y="1210681"/>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a:extLst>
              <a:ext uri="{FF2B5EF4-FFF2-40B4-BE49-F238E27FC236}">
                <a16:creationId xmlns:a16="http://schemas.microsoft.com/office/drawing/2014/main" id="{6B489C83-C59F-4338-A3B4-38BE854646B7}"/>
              </a:ext>
            </a:extLst>
          </p:cNvPr>
          <p:cNvSpPr txBox="1"/>
          <p:nvPr/>
        </p:nvSpPr>
        <p:spPr>
          <a:xfrm>
            <a:off x="7495324" y="1252590"/>
            <a:ext cx="2382220" cy="597151"/>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作者 </a:t>
            </a:r>
            <a:r>
              <a:rPr lang="en-US" altLang="zh-CN" sz="2800" b="1" dirty="0">
                <a:solidFill>
                  <a:schemeClr val="tx1">
                    <a:lumMod val="75000"/>
                    <a:lumOff val="25000"/>
                  </a:schemeClr>
                </a:solidFill>
              </a:rPr>
              <a:t>vs</a:t>
            </a:r>
            <a:r>
              <a:rPr lang="zh-CN" altLang="en-US" sz="2800" b="1" dirty="0">
                <a:solidFill>
                  <a:schemeClr val="tx1">
                    <a:lumMod val="75000"/>
                    <a:lumOff val="25000"/>
                  </a:schemeClr>
                </a:solidFill>
              </a:rPr>
              <a:t> 读者</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p:txBody>
      </p:sp>
      <p:sp>
        <p:nvSpPr>
          <p:cNvPr id="35" name="right-quote-sign_36811">
            <a:extLst>
              <a:ext uri="{FF2B5EF4-FFF2-40B4-BE49-F238E27FC236}">
                <a16:creationId xmlns:a16="http://schemas.microsoft.com/office/drawing/2014/main" id="{9EA47964-A1D8-424F-B72A-4DAE22FA6957}"/>
              </a:ext>
            </a:extLst>
          </p:cNvPr>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4" name="图片 3">
            <a:extLst>
              <a:ext uri="{FF2B5EF4-FFF2-40B4-BE49-F238E27FC236}">
                <a16:creationId xmlns:a16="http://schemas.microsoft.com/office/drawing/2014/main" id="{3FDD5190-E76C-7F4D-8D8C-098E9526E2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615" y="1175091"/>
            <a:ext cx="5133718" cy="3844584"/>
          </a:xfrm>
          <a:prstGeom prst="rect">
            <a:avLst/>
          </a:prstGeom>
        </p:spPr>
      </p:pic>
      <p:sp>
        <p:nvSpPr>
          <p:cNvPr id="8" name="文本框 7">
            <a:extLst>
              <a:ext uri="{FF2B5EF4-FFF2-40B4-BE49-F238E27FC236}">
                <a16:creationId xmlns:a16="http://schemas.microsoft.com/office/drawing/2014/main" id="{0F22BF1E-F1A4-3D4D-953F-9379ED5EBA71}"/>
              </a:ext>
            </a:extLst>
          </p:cNvPr>
          <p:cNvSpPr txBox="1"/>
          <p:nvPr/>
        </p:nvSpPr>
        <p:spPr>
          <a:xfrm>
            <a:off x="6267451" y="2034200"/>
            <a:ext cx="2322956" cy="1938992"/>
          </a:xfrm>
          <a:prstGeom prst="rect">
            <a:avLst/>
          </a:prstGeom>
          <a:noFill/>
        </p:spPr>
        <p:txBody>
          <a:bodyPr wrap="square" rtlCol="0">
            <a:spAutoFit/>
          </a:bodyPr>
          <a:lstStyle/>
          <a:p>
            <a:r>
              <a:rPr kumimoji="1" lang="zh-CN" altLang="en-US" sz="2400" dirty="0"/>
              <a:t>作者：</a:t>
            </a:r>
            <a:endParaRPr kumimoji="1" lang="en-US" altLang="zh-CN" sz="2400" dirty="0"/>
          </a:p>
          <a:p>
            <a:pPr marL="285750" indent="-285750">
              <a:buFont typeface="Arial" panose="020B0604020202020204" pitchFamily="34" charset="0"/>
              <a:buChar char="•"/>
            </a:pPr>
            <a:r>
              <a:rPr kumimoji="1" lang="zh-CN" altLang="en-US" sz="2400" dirty="0"/>
              <a:t>花费大量时间写作</a:t>
            </a:r>
            <a:endParaRPr kumimoji="1" lang="en-US" altLang="zh-CN" sz="2400" dirty="0"/>
          </a:p>
          <a:p>
            <a:pPr marL="285750" indent="-285750">
              <a:buFont typeface="Arial" panose="020B0604020202020204" pitchFamily="34" charset="0"/>
              <a:buChar char="•"/>
            </a:pPr>
            <a:r>
              <a:rPr kumimoji="1" lang="zh-CN" altLang="en-US" sz="2400" dirty="0"/>
              <a:t>对要表达的内容滚瓜烂熟</a:t>
            </a:r>
          </a:p>
        </p:txBody>
      </p:sp>
      <p:sp>
        <p:nvSpPr>
          <p:cNvPr id="36" name="文本框 35">
            <a:extLst>
              <a:ext uri="{FF2B5EF4-FFF2-40B4-BE49-F238E27FC236}">
                <a16:creationId xmlns:a16="http://schemas.microsoft.com/office/drawing/2014/main" id="{50410C65-D039-2840-80AF-BA0F3C4A0F83}"/>
              </a:ext>
            </a:extLst>
          </p:cNvPr>
          <p:cNvSpPr txBox="1"/>
          <p:nvPr/>
        </p:nvSpPr>
        <p:spPr>
          <a:xfrm>
            <a:off x="8982074" y="2035170"/>
            <a:ext cx="2382219" cy="1938992"/>
          </a:xfrm>
          <a:prstGeom prst="rect">
            <a:avLst/>
          </a:prstGeom>
          <a:noFill/>
        </p:spPr>
        <p:txBody>
          <a:bodyPr wrap="square" rtlCol="0">
            <a:spAutoFit/>
          </a:bodyPr>
          <a:lstStyle/>
          <a:p>
            <a:r>
              <a:rPr kumimoji="1" lang="zh-CN" altLang="en-US" sz="2400" dirty="0"/>
              <a:t>读者：</a:t>
            </a:r>
            <a:endParaRPr kumimoji="1" lang="en-US" altLang="zh-CN" sz="2400" dirty="0"/>
          </a:p>
          <a:p>
            <a:pPr marL="285750" indent="-285750">
              <a:buFont typeface="Arial" panose="020B0604020202020204" pitchFamily="34" charset="0"/>
              <a:buChar char="•"/>
            </a:pPr>
            <a:r>
              <a:rPr kumimoji="1" lang="zh-CN" altLang="en-US" sz="2400" dirty="0"/>
              <a:t>工作空闲时阅读</a:t>
            </a:r>
            <a:endParaRPr kumimoji="1" lang="en-US" altLang="zh-CN" sz="2400" dirty="0"/>
          </a:p>
          <a:p>
            <a:pPr marL="285750" indent="-285750">
              <a:buFont typeface="Arial" panose="020B0604020202020204" pitchFamily="34" charset="0"/>
              <a:buChar char="•"/>
            </a:pPr>
            <a:r>
              <a:rPr kumimoji="1" lang="zh-CN" altLang="en-US" sz="2400" dirty="0"/>
              <a:t>第一次阅读你的工作</a:t>
            </a:r>
          </a:p>
        </p:txBody>
      </p:sp>
      <p:sp>
        <p:nvSpPr>
          <p:cNvPr id="37" name="圆角矩形 36">
            <a:extLst>
              <a:ext uri="{FF2B5EF4-FFF2-40B4-BE49-F238E27FC236}">
                <a16:creationId xmlns:a16="http://schemas.microsoft.com/office/drawing/2014/main" id="{6433B490-A135-1047-AD28-3555F9B776F0}"/>
              </a:ext>
            </a:extLst>
          </p:cNvPr>
          <p:cNvSpPr/>
          <p:nvPr/>
        </p:nvSpPr>
        <p:spPr>
          <a:xfrm>
            <a:off x="6241274" y="1916575"/>
            <a:ext cx="2408393" cy="2141075"/>
          </a:xfrm>
          <a:prstGeom prst="round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 name="圆角矩形 37">
            <a:extLst>
              <a:ext uri="{FF2B5EF4-FFF2-40B4-BE49-F238E27FC236}">
                <a16:creationId xmlns:a16="http://schemas.microsoft.com/office/drawing/2014/main" id="{4738C245-14A9-2E4B-A5BE-1E3E7408ECCC}"/>
              </a:ext>
            </a:extLst>
          </p:cNvPr>
          <p:cNvSpPr/>
          <p:nvPr/>
        </p:nvSpPr>
        <p:spPr>
          <a:xfrm>
            <a:off x="8838758" y="1916575"/>
            <a:ext cx="2555043" cy="2141075"/>
          </a:xfrm>
          <a:prstGeom prst="round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592348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500"/>
                                        <p:tgtEl>
                                          <p:spTgt spid="3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500"/>
                                        <p:tgtEl>
                                          <p:spTgt spid="3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36" grpId="0"/>
      <p:bldP spid="37" grpId="0" animBg="1"/>
      <p:bldP spid="3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a:extLst>
              <a:ext uri="{FF2B5EF4-FFF2-40B4-BE49-F238E27FC236}">
                <a16:creationId xmlns:a16="http://schemas.microsoft.com/office/drawing/2014/main" id="{393023E1-ED3F-4472-A0E8-6DAC8D95C46E}"/>
              </a:ext>
            </a:extLst>
          </p:cNvPr>
          <p:cNvSpPr/>
          <p:nvPr/>
        </p:nvSpPr>
        <p:spPr>
          <a:xfrm>
            <a:off x="414306" y="956017"/>
            <a:ext cx="5492603" cy="4282733"/>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站在读者的角度写作</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1" name="矩形 30">
            <a:extLst>
              <a:ext uri="{FF2B5EF4-FFF2-40B4-BE49-F238E27FC236}">
                <a16:creationId xmlns:a16="http://schemas.microsoft.com/office/drawing/2014/main" id="{684E9855-0285-4D7A-A6B6-F56324DA905F}"/>
              </a:ext>
            </a:extLst>
          </p:cNvPr>
          <p:cNvSpPr/>
          <p:nvPr/>
        </p:nvSpPr>
        <p:spPr>
          <a:xfrm>
            <a:off x="6096000" y="1028301"/>
            <a:ext cx="5600699" cy="421045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a:extLst>
              <a:ext uri="{FF2B5EF4-FFF2-40B4-BE49-F238E27FC236}">
                <a16:creationId xmlns:a16="http://schemas.microsoft.com/office/drawing/2014/main" id="{3A976AE2-D036-4E6E-9474-25AE55D172A3}"/>
              </a:ext>
            </a:extLst>
          </p:cNvPr>
          <p:cNvSpPr/>
          <p:nvPr/>
        </p:nvSpPr>
        <p:spPr>
          <a:xfrm>
            <a:off x="6267450" y="1210681"/>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a:extLst>
              <a:ext uri="{FF2B5EF4-FFF2-40B4-BE49-F238E27FC236}">
                <a16:creationId xmlns:a16="http://schemas.microsoft.com/office/drawing/2014/main" id="{6B489C83-C59F-4338-A3B4-38BE854646B7}"/>
              </a:ext>
            </a:extLst>
          </p:cNvPr>
          <p:cNvSpPr txBox="1"/>
          <p:nvPr/>
        </p:nvSpPr>
        <p:spPr>
          <a:xfrm>
            <a:off x="6599854" y="1455697"/>
            <a:ext cx="2382220" cy="597151"/>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三类读者</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p:txBody>
      </p:sp>
      <p:sp>
        <p:nvSpPr>
          <p:cNvPr id="35" name="right-quote-sign_36811">
            <a:extLst>
              <a:ext uri="{FF2B5EF4-FFF2-40B4-BE49-F238E27FC236}">
                <a16:creationId xmlns:a16="http://schemas.microsoft.com/office/drawing/2014/main" id="{9EA47964-A1D8-424F-B72A-4DAE22FA6957}"/>
              </a:ext>
            </a:extLst>
          </p:cNvPr>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4" name="图片 3">
            <a:extLst>
              <a:ext uri="{FF2B5EF4-FFF2-40B4-BE49-F238E27FC236}">
                <a16:creationId xmlns:a16="http://schemas.microsoft.com/office/drawing/2014/main" id="{3FDD5190-E76C-7F4D-8D8C-098E9526E2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615" y="1175091"/>
            <a:ext cx="5133718" cy="3844584"/>
          </a:xfrm>
          <a:prstGeom prst="rect">
            <a:avLst/>
          </a:prstGeom>
        </p:spPr>
      </p:pic>
      <p:sp>
        <p:nvSpPr>
          <p:cNvPr id="8" name="文本框 7">
            <a:extLst>
              <a:ext uri="{FF2B5EF4-FFF2-40B4-BE49-F238E27FC236}">
                <a16:creationId xmlns:a16="http://schemas.microsoft.com/office/drawing/2014/main" id="{0F22BF1E-F1A4-3D4D-953F-9379ED5EBA71}"/>
              </a:ext>
            </a:extLst>
          </p:cNvPr>
          <p:cNvSpPr txBox="1"/>
          <p:nvPr/>
        </p:nvSpPr>
        <p:spPr>
          <a:xfrm>
            <a:off x="6573393" y="2283501"/>
            <a:ext cx="1759077" cy="1200329"/>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sz="2400" dirty="0"/>
              <a:t>编辑</a:t>
            </a:r>
            <a:endParaRPr kumimoji="1" lang="en-US" altLang="zh-CN" sz="2400" dirty="0"/>
          </a:p>
          <a:p>
            <a:pPr marL="285750" indent="-285750">
              <a:buFont typeface="Arial" panose="020B0604020202020204" pitchFamily="34" charset="0"/>
              <a:buChar char="•"/>
            </a:pPr>
            <a:r>
              <a:rPr kumimoji="1" lang="zh-CN" altLang="en-US" sz="2400" dirty="0"/>
              <a:t>审稿人</a:t>
            </a:r>
            <a:endParaRPr kumimoji="1" lang="en-US" altLang="zh-CN" sz="2400" dirty="0"/>
          </a:p>
          <a:p>
            <a:pPr marL="285750" indent="-285750">
              <a:buFont typeface="Arial" panose="020B0604020202020204" pitchFamily="34" charset="0"/>
              <a:buChar char="•"/>
            </a:pPr>
            <a:r>
              <a:rPr kumimoji="1" lang="zh-CN" altLang="en-US" sz="2400" dirty="0"/>
              <a:t>学术同行</a:t>
            </a:r>
          </a:p>
        </p:txBody>
      </p:sp>
      <p:sp>
        <p:nvSpPr>
          <p:cNvPr id="14" name="圆角矩形 13">
            <a:extLst>
              <a:ext uri="{FF2B5EF4-FFF2-40B4-BE49-F238E27FC236}">
                <a16:creationId xmlns:a16="http://schemas.microsoft.com/office/drawing/2014/main" id="{4727ABD1-A355-4540-B824-FB9A07FEE4F4}"/>
              </a:ext>
            </a:extLst>
          </p:cNvPr>
          <p:cNvSpPr/>
          <p:nvPr/>
        </p:nvSpPr>
        <p:spPr>
          <a:xfrm>
            <a:off x="6504232" y="2158069"/>
            <a:ext cx="1915754" cy="1522392"/>
          </a:xfrm>
          <a:prstGeom prst="round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右箭头 14">
            <a:extLst>
              <a:ext uri="{FF2B5EF4-FFF2-40B4-BE49-F238E27FC236}">
                <a16:creationId xmlns:a16="http://schemas.microsoft.com/office/drawing/2014/main" id="{9BA8AFBA-6C59-7D43-879D-20CC147579C2}"/>
              </a:ext>
            </a:extLst>
          </p:cNvPr>
          <p:cNvSpPr/>
          <p:nvPr/>
        </p:nvSpPr>
        <p:spPr>
          <a:xfrm>
            <a:off x="8688807" y="2523604"/>
            <a:ext cx="648487" cy="720122"/>
          </a:xfrm>
          <a:prstGeom prst="rightArrow">
            <a:avLst/>
          </a:prstGeom>
          <a:solidFill>
            <a:schemeClr val="accent3">
              <a:lumMod val="40000"/>
              <a:lumOff val="6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a:extLst>
              <a:ext uri="{FF2B5EF4-FFF2-40B4-BE49-F238E27FC236}">
                <a16:creationId xmlns:a16="http://schemas.microsoft.com/office/drawing/2014/main" id="{A2FC32BD-007D-3248-9F04-59CE2831D93E}"/>
              </a:ext>
            </a:extLst>
          </p:cNvPr>
          <p:cNvSpPr/>
          <p:nvPr/>
        </p:nvSpPr>
        <p:spPr>
          <a:xfrm>
            <a:off x="9510975" y="2158069"/>
            <a:ext cx="1915754" cy="1522392"/>
          </a:xfrm>
          <a:prstGeom prst="round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框 17">
            <a:extLst>
              <a:ext uri="{FF2B5EF4-FFF2-40B4-BE49-F238E27FC236}">
                <a16:creationId xmlns:a16="http://schemas.microsoft.com/office/drawing/2014/main" id="{2C3484A1-A884-2E45-BF50-7BDFB9C93E32}"/>
              </a:ext>
            </a:extLst>
          </p:cNvPr>
          <p:cNvSpPr txBox="1"/>
          <p:nvPr/>
        </p:nvSpPr>
        <p:spPr>
          <a:xfrm>
            <a:off x="9596442" y="2283501"/>
            <a:ext cx="1759077" cy="1200329"/>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sz="2400" dirty="0"/>
              <a:t>合适性</a:t>
            </a:r>
            <a:endParaRPr kumimoji="1" lang="en-US" altLang="zh-CN" sz="2400" dirty="0"/>
          </a:p>
          <a:p>
            <a:pPr marL="285750" indent="-285750">
              <a:buFont typeface="Arial" panose="020B0604020202020204" pitchFamily="34" charset="0"/>
              <a:buChar char="•"/>
            </a:pPr>
            <a:r>
              <a:rPr kumimoji="1" lang="zh-CN" altLang="en-US" sz="2400" dirty="0"/>
              <a:t>可信性</a:t>
            </a:r>
            <a:endParaRPr kumimoji="1" lang="en-US" altLang="zh-CN" sz="2400" dirty="0"/>
          </a:p>
          <a:p>
            <a:pPr marL="285750" indent="-285750">
              <a:buFont typeface="Arial" panose="020B0604020202020204" pitchFamily="34" charset="0"/>
              <a:buChar char="•"/>
            </a:pPr>
            <a:r>
              <a:rPr kumimoji="1" lang="zh-CN" altLang="en-US" sz="2400" dirty="0"/>
              <a:t>可重复性</a:t>
            </a:r>
          </a:p>
        </p:txBody>
      </p:sp>
      <p:sp>
        <p:nvSpPr>
          <p:cNvPr id="19" name="文本框 18">
            <a:extLst>
              <a:ext uri="{FF2B5EF4-FFF2-40B4-BE49-F238E27FC236}">
                <a16:creationId xmlns:a16="http://schemas.microsoft.com/office/drawing/2014/main" id="{E9DDF739-E141-FE4F-81C4-8B7744431761}"/>
              </a:ext>
            </a:extLst>
          </p:cNvPr>
          <p:cNvSpPr txBox="1"/>
          <p:nvPr/>
        </p:nvSpPr>
        <p:spPr>
          <a:xfrm>
            <a:off x="8915160" y="4038759"/>
            <a:ext cx="2424937" cy="830997"/>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sz="2400" dirty="0"/>
              <a:t>主题的专业性</a:t>
            </a:r>
            <a:endParaRPr kumimoji="1" lang="en-US" altLang="zh-CN" sz="2400" dirty="0"/>
          </a:p>
          <a:p>
            <a:pPr marL="285750" indent="-285750">
              <a:buFont typeface="Arial" panose="020B0604020202020204" pitchFamily="34" charset="0"/>
              <a:buChar char="•"/>
            </a:pPr>
            <a:r>
              <a:rPr kumimoji="1" lang="zh-CN" altLang="en-US" sz="2400" dirty="0"/>
              <a:t>技术的专业性</a:t>
            </a:r>
            <a:endParaRPr kumimoji="1" lang="en-US" altLang="zh-CN" sz="2400" dirty="0"/>
          </a:p>
        </p:txBody>
      </p:sp>
      <p:sp>
        <p:nvSpPr>
          <p:cNvPr id="20" name="圆角矩形 19">
            <a:extLst>
              <a:ext uri="{FF2B5EF4-FFF2-40B4-BE49-F238E27FC236}">
                <a16:creationId xmlns:a16="http://schemas.microsoft.com/office/drawing/2014/main" id="{EAECC943-4C14-274E-B962-8F98ED1EBD71}"/>
              </a:ext>
            </a:extLst>
          </p:cNvPr>
          <p:cNvSpPr/>
          <p:nvPr/>
        </p:nvSpPr>
        <p:spPr>
          <a:xfrm>
            <a:off x="6487975" y="3888842"/>
            <a:ext cx="4938753" cy="1130833"/>
          </a:xfrm>
          <a:prstGeom prst="round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文本框 20">
            <a:extLst>
              <a:ext uri="{FF2B5EF4-FFF2-40B4-BE49-F238E27FC236}">
                <a16:creationId xmlns:a16="http://schemas.microsoft.com/office/drawing/2014/main" id="{FAC333B7-0E84-834D-833A-191CA1BECD51}"/>
              </a:ext>
            </a:extLst>
          </p:cNvPr>
          <p:cNvSpPr txBox="1"/>
          <p:nvPr/>
        </p:nvSpPr>
        <p:spPr>
          <a:xfrm>
            <a:off x="6691303" y="4213042"/>
            <a:ext cx="2424937" cy="461665"/>
          </a:xfrm>
          <a:prstGeom prst="rect">
            <a:avLst/>
          </a:prstGeom>
          <a:noFill/>
        </p:spPr>
        <p:txBody>
          <a:bodyPr wrap="square" rtlCol="0">
            <a:spAutoFit/>
          </a:bodyPr>
          <a:lstStyle/>
          <a:p>
            <a:r>
              <a:rPr kumimoji="1" lang="zh-CN" altLang="en-US" sz="2400" dirty="0"/>
              <a:t>读者期待的：</a:t>
            </a:r>
            <a:endParaRPr kumimoji="1" lang="en-US" altLang="zh-CN" sz="2400" dirty="0"/>
          </a:p>
        </p:txBody>
      </p:sp>
      <p:sp>
        <p:nvSpPr>
          <p:cNvPr id="22" name="文本框 21">
            <a:extLst>
              <a:ext uri="{FF2B5EF4-FFF2-40B4-BE49-F238E27FC236}">
                <a16:creationId xmlns:a16="http://schemas.microsoft.com/office/drawing/2014/main" id="{5B49DE79-B3CF-D24B-8914-D94938197CD3}"/>
              </a:ext>
            </a:extLst>
          </p:cNvPr>
          <p:cNvSpPr txBox="1"/>
          <p:nvPr/>
        </p:nvSpPr>
        <p:spPr>
          <a:xfrm>
            <a:off x="1733000" y="5480259"/>
            <a:ext cx="9852660" cy="632353"/>
          </a:xfrm>
          <a:prstGeom prst="rect">
            <a:avLst/>
          </a:prstGeom>
          <a:noFill/>
        </p:spPr>
        <p:txBody>
          <a:bodyPr wrap="square" rtlCol="0">
            <a:spAutoFit/>
          </a:bodyPr>
          <a:lstStyle/>
          <a:p>
            <a:pPr>
              <a:lnSpc>
                <a:spcPct val="120000"/>
              </a:lnSpc>
            </a:pPr>
            <a:r>
              <a:rPr lang="zh-CN" altLang="en-US" sz="3200" dirty="0"/>
              <a:t>用符合阅读逻辑的写作满足读者的期待</a:t>
            </a:r>
          </a:p>
        </p:txBody>
      </p:sp>
    </p:spTree>
    <p:extLst>
      <p:ext uri="{BB962C8B-B14F-4D97-AF65-F5344CB8AC3E}">
        <p14:creationId xmlns:p14="http://schemas.microsoft.com/office/powerpoint/2010/main" val="211396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animBg="1"/>
      <p:bldP spid="15" grpId="0" animBg="1"/>
      <p:bldP spid="17" grpId="0" animBg="1"/>
      <p:bldP spid="18" grpId="0"/>
      <p:bldP spid="19" grpId="0"/>
      <p:bldP spid="20" grpId="0" animBg="1"/>
      <p:bldP spid="21"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AAA15C42-8B53-449A-A911-2686C82E9037}"/>
              </a:ext>
            </a:extLst>
          </p:cNvPr>
          <p:cNvSpPr/>
          <p:nvPr/>
        </p:nvSpPr>
        <p:spPr>
          <a:xfrm>
            <a:off x="6276002" y="1454235"/>
            <a:ext cx="5253641" cy="402073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引导你的读者</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228530" y="1454233"/>
            <a:ext cx="5687470" cy="402073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474338" y="1688306"/>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a:extLst>
              <a:ext uri="{FF2B5EF4-FFF2-40B4-BE49-F238E27FC236}">
                <a16:creationId xmlns:a16="http://schemas.microsoft.com/office/drawing/2014/main" id="{DA800403-78E5-457E-995C-6E55E2040E71}"/>
              </a:ext>
            </a:extLst>
          </p:cNvPr>
          <p:cNvSpPr txBox="1"/>
          <p:nvPr/>
        </p:nvSpPr>
        <p:spPr>
          <a:xfrm>
            <a:off x="6864612" y="2164468"/>
            <a:ext cx="3894607" cy="2525563"/>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问题</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457200" indent="-457200">
              <a:lnSpc>
                <a:spcPct val="130000"/>
              </a:lnSpc>
              <a:buFont typeface="+mj-lt"/>
              <a:buAutoNum type="arabicPeriod"/>
            </a:pPr>
            <a:r>
              <a:rPr lang="zh-CN" altLang="en-US" sz="2400" dirty="0">
                <a:solidFill>
                  <a:schemeClr val="tx1">
                    <a:lumMod val="75000"/>
                    <a:lumOff val="25000"/>
                  </a:schemeClr>
                </a:solidFill>
              </a:rPr>
              <a:t>问题产生的背景</a:t>
            </a:r>
            <a:endParaRPr lang="en-US" altLang="zh-CN" sz="2400" dirty="0">
              <a:solidFill>
                <a:schemeClr val="tx1">
                  <a:lumMod val="75000"/>
                  <a:lumOff val="25000"/>
                </a:schemeClr>
              </a:solidFill>
            </a:endParaRPr>
          </a:p>
          <a:p>
            <a:pPr marL="457200" indent="-457200">
              <a:lnSpc>
                <a:spcPct val="130000"/>
              </a:lnSpc>
              <a:buFont typeface="+mj-lt"/>
              <a:buAutoNum type="arabicPeriod"/>
            </a:pPr>
            <a:r>
              <a:rPr lang="zh-CN" altLang="en-US" sz="2400" dirty="0">
                <a:solidFill>
                  <a:schemeClr val="tx1">
                    <a:lumMod val="75000"/>
                    <a:lumOff val="25000"/>
                  </a:schemeClr>
                </a:solidFill>
              </a:rPr>
              <a:t>问题的科学描述</a:t>
            </a:r>
            <a:endParaRPr lang="en-US" altLang="zh-CN" sz="2400" dirty="0">
              <a:solidFill>
                <a:schemeClr val="tx1">
                  <a:lumMod val="75000"/>
                  <a:lumOff val="25000"/>
                </a:schemeClr>
              </a:solidFill>
            </a:endParaRPr>
          </a:p>
          <a:p>
            <a:pPr marL="457200" indent="-457200">
              <a:lnSpc>
                <a:spcPct val="130000"/>
              </a:lnSpc>
              <a:buFont typeface="+mj-lt"/>
              <a:buAutoNum type="arabicPeriod"/>
            </a:pPr>
            <a:r>
              <a:rPr lang="zh-CN" altLang="en-US" sz="2400" dirty="0">
                <a:solidFill>
                  <a:schemeClr val="tx1">
                    <a:lumMod val="75000"/>
                    <a:lumOff val="25000"/>
                  </a:schemeClr>
                </a:solidFill>
              </a:rPr>
              <a:t>前人工作、问题的难点（问题仍未完全解决）</a:t>
            </a:r>
            <a:endParaRPr lang="en-US" altLang="zh-CN" sz="2400" dirty="0">
              <a:solidFill>
                <a:schemeClr val="tx1">
                  <a:lumMod val="75000"/>
                  <a:lumOff val="25000"/>
                </a:schemeClr>
              </a:solidFill>
            </a:endParaRPr>
          </a:p>
        </p:txBody>
      </p:sp>
      <p:sp>
        <p:nvSpPr>
          <p:cNvPr id="16" name="平行四边形 15">
            <a:extLst>
              <a:ext uri="{FF2B5EF4-FFF2-40B4-BE49-F238E27FC236}">
                <a16:creationId xmlns:a16="http://schemas.microsoft.com/office/drawing/2014/main" id="{671FE447-1135-43CF-B090-5E3386D7438C}"/>
              </a:ext>
            </a:extLst>
          </p:cNvPr>
          <p:cNvSpPr/>
          <p:nvPr/>
        </p:nvSpPr>
        <p:spPr>
          <a:xfrm>
            <a:off x="6519415" y="168830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a:extLst>
              <a:ext uri="{FF2B5EF4-FFF2-40B4-BE49-F238E27FC236}">
                <a16:creationId xmlns:a16="http://schemas.microsoft.com/office/drawing/2014/main" id="{C140415A-D6BA-48C6-9E63-FB0DD4AAD1FB}"/>
              </a:ext>
            </a:extLst>
          </p:cNvPr>
          <p:cNvSpPr>
            <a:spLocks noChangeAspect="1"/>
          </p:cNvSpPr>
          <p:nvPr/>
        </p:nvSpPr>
        <p:spPr bwMode="auto">
          <a:xfrm>
            <a:off x="11275815" y="487445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5662171" y="525181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8" name="文本框 17">
            <a:extLst>
              <a:ext uri="{FF2B5EF4-FFF2-40B4-BE49-F238E27FC236}">
                <a16:creationId xmlns:a16="http://schemas.microsoft.com/office/drawing/2014/main" id="{440951B7-FEE9-954F-9104-5140FFA0D4B4}"/>
              </a:ext>
            </a:extLst>
          </p:cNvPr>
          <p:cNvSpPr txBox="1"/>
          <p:nvPr/>
        </p:nvSpPr>
        <p:spPr>
          <a:xfrm>
            <a:off x="711120" y="3437753"/>
            <a:ext cx="1873028" cy="1085169"/>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结构</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总 </a:t>
            </a:r>
            <a:r>
              <a:rPr lang="en-US" altLang="zh-CN" sz="2400" dirty="0">
                <a:solidFill>
                  <a:schemeClr val="tx1">
                    <a:lumMod val="75000"/>
                    <a:lumOff val="25000"/>
                  </a:schemeClr>
                </a:solidFill>
              </a:rPr>
              <a:t>—</a:t>
            </a:r>
            <a:r>
              <a:rPr lang="zh-CN" altLang="en-US" sz="2400" dirty="0">
                <a:solidFill>
                  <a:schemeClr val="tx1">
                    <a:lumMod val="75000"/>
                    <a:lumOff val="25000"/>
                  </a:schemeClr>
                </a:solidFill>
              </a:rPr>
              <a:t>分</a:t>
            </a:r>
            <a:r>
              <a:rPr lang="en-US" altLang="zh-CN" sz="2400" dirty="0">
                <a:solidFill>
                  <a:schemeClr val="tx1">
                    <a:lumMod val="75000"/>
                    <a:lumOff val="25000"/>
                  </a:schemeClr>
                </a:solidFill>
              </a:rPr>
              <a:t>—</a:t>
            </a:r>
            <a:r>
              <a:rPr lang="zh-CN" altLang="en-US" sz="2400" dirty="0">
                <a:solidFill>
                  <a:schemeClr val="tx1">
                    <a:lumMod val="75000"/>
                    <a:lumOff val="25000"/>
                  </a:schemeClr>
                </a:solidFill>
              </a:rPr>
              <a:t>总</a:t>
            </a:r>
            <a:endParaRPr lang="en-US" altLang="zh-CN" sz="2400" dirty="0">
              <a:solidFill>
                <a:schemeClr val="tx1">
                  <a:lumMod val="75000"/>
                  <a:lumOff val="25000"/>
                </a:schemeClr>
              </a:solidFill>
            </a:endParaRPr>
          </a:p>
        </p:txBody>
      </p:sp>
      <p:sp>
        <p:nvSpPr>
          <p:cNvPr id="19" name="文本框 18">
            <a:extLst>
              <a:ext uri="{FF2B5EF4-FFF2-40B4-BE49-F238E27FC236}">
                <a16:creationId xmlns:a16="http://schemas.microsoft.com/office/drawing/2014/main" id="{31A6981A-7DB7-2142-93CE-72AA38D39331}"/>
              </a:ext>
            </a:extLst>
          </p:cNvPr>
          <p:cNvSpPr txBox="1"/>
          <p:nvPr/>
        </p:nvSpPr>
        <p:spPr>
          <a:xfrm>
            <a:off x="711120" y="2142774"/>
            <a:ext cx="4843221" cy="1082604"/>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引导读者的三段论</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问题</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方法（阐述）</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结论</a:t>
            </a:r>
            <a:endParaRPr lang="en-US" altLang="zh-CN" sz="2400" dirty="0">
              <a:solidFill>
                <a:schemeClr val="tx1">
                  <a:lumMod val="75000"/>
                  <a:lumOff val="25000"/>
                </a:schemeClr>
              </a:solidFill>
            </a:endParaRPr>
          </a:p>
        </p:txBody>
      </p:sp>
      <p:sp>
        <p:nvSpPr>
          <p:cNvPr id="14" name="文本框 13">
            <a:extLst>
              <a:ext uri="{FF2B5EF4-FFF2-40B4-BE49-F238E27FC236}">
                <a16:creationId xmlns:a16="http://schemas.microsoft.com/office/drawing/2014/main" id="{DD7366B7-4455-1C43-B9E7-DBA8CA778460}"/>
              </a:ext>
            </a:extLst>
          </p:cNvPr>
          <p:cNvSpPr txBox="1"/>
          <p:nvPr/>
        </p:nvSpPr>
        <p:spPr>
          <a:xfrm>
            <a:off x="298546" y="848353"/>
            <a:ext cx="2698175" cy="523220"/>
          </a:xfrm>
          <a:prstGeom prst="rect">
            <a:avLst/>
          </a:prstGeom>
          <a:noFill/>
        </p:spPr>
        <p:txBody>
          <a:bodyPr wrap="none" rtlCol="0">
            <a:spAutoFit/>
          </a:bodyPr>
          <a:lstStyle/>
          <a:p>
            <a:r>
              <a:rPr kumimoji="1" lang="zh-CN" altLang="en-US" sz="2800" dirty="0"/>
              <a:t>写好文章的大纲</a:t>
            </a:r>
          </a:p>
        </p:txBody>
      </p:sp>
    </p:spTree>
    <p:extLst>
      <p:ext uri="{BB962C8B-B14F-4D97-AF65-F5344CB8AC3E}">
        <p14:creationId xmlns:p14="http://schemas.microsoft.com/office/powerpoint/2010/main" val="20989492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24933</TotalTime>
  <Words>3666</Words>
  <Application>Microsoft Macintosh PowerPoint</Application>
  <PresentationFormat>宽屏</PresentationFormat>
  <Paragraphs>491</Paragraphs>
  <Slides>56</Slides>
  <Notes>20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56</vt:i4>
      </vt:variant>
    </vt:vector>
  </HeadingPairs>
  <TitlesOfParts>
    <vt:vector size="68" baseType="lpstr">
      <vt:lpstr>等线</vt:lpstr>
      <vt:lpstr>微软雅黑</vt:lpstr>
      <vt:lpstr>Arial Unicode MS</vt:lpstr>
      <vt:lpstr>Arial</vt:lpstr>
      <vt:lpstr>Calibri</vt:lpstr>
      <vt:lpstr>Cambria Math</vt:lpstr>
      <vt:lpstr>Century Gothic</vt:lpstr>
      <vt:lpstr>Segoe UI</vt:lpstr>
      <vt:lpstr>Segoe UI Light</vt:lpstr>
      <vt:lpstr>Wingdings</vt:lpstr>
      <vt:lpstr>Office 主题​​</vt:lpstr>
      <vt:lpstr>1_OfficePLUS</vt:lpstr>
      <vt:lpstr>学术写作、规范与伦理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Han Zhang</cp:lastModifiedBy>
  <cp:revision>248</cp:revision>
  <dcterms:created xsi:type="dcterms:W3CDTF">2019-01-23T14:14:04Z</dcterms:created>
  <dcterms:modified xsi:type="dcterms:W3CDTF">2022-09-28T01:41:19Z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